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0" r:id="rId1"/>
  </p:sldMasterIdLst>
  <p:notesMasterIdLst>
    <p:notesMasterId r:id="rId20"/>
  </p:notesMasterIdLst>
  <p:sldIdLst>
    <p:sldId id="256" r:id="rId2"/>
    <p:sldId id="275" r:id="rId3"/>
    <p:sldId id="257" r:id="rId4"/>
    <p:sldId id="276" r:id="rId5"/>
    <p:sldId id="277" r:id="rId6"/>
    <p:sldId id="278" r:id="rId7"/>
    <p:sldId id="279" r:id="rId8"/>
    <p:sldId id="281" r:id="rId9"/>
    <p:sldId id="286" r:id="rId10"/>
    <p:sldId id="283" r:id="rId11"/>
    <p:sldId id="282" r:id="rId12"/>
    <p:sldId id="284" r:id="rId13"/>
    <p:sldId id="260" r:id="rId14"/>
    <p:sldId id="261" r:id="rId15"/>
    <p:sldId id="262" r:id="rId16"/>
    <p:sldId id="285" r:id="rId17"/>
    <p:sldId id="263" r:id="rId18"/>
    <p:sldId id="26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773"/>
    <p:restoredTop sz="93537"/>
  </p:normalViewPr>
  <p:slideViewPr>
    <p:cSldViewPr snapToGrid="0">
      <p:cViewPr varScale="1">
        <p:scale>
          <a:sx n="64" d="100"/>
          <a:sy n="64" d="100"/>
        </p:scale>
        <p:origin x="168" y="1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384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2FF817-AD1A-4E00-BD9A-3A395751155D}" type="doc">
      <dgm:prSet loTypeId="urn:microsoft.com/office/officeart/2005/8/layout/default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E576A20-1017-4A40-A653-7F82BD5D9355}">
      <dgm:prSet/>
      <dgm:spPr/>
      <dgm:t>
        <a:bodyPr/>
        <a:lstStyle/>
        <a:p>
          <a:r>
            <a:rPr lang="en-US" dirty="0"/>
            <a:t>Safety</a:t>
          </a:r>
        </a:p>
      </dgm:t>
    </dgm:pt>
    <dgm:pt modelId="{A5963F5A-7B8C-4BFA-96D5-FFB7015B8DD7}" type="parTrans" cxnId="{80F35536-5BA6-46D2-8CFB-CB77AB3425DC}">
      <dgm:prSet/>
      <dgm:spPr/>
      <dgm:t>
        <a:bodyPr/>
        <a:lstStyle/>
        <a:p>
          <a:endParaRPr lang="en-US"/>
        </a:p>
      </dgm:t>
    </dgm:pt>
    <dgm:pt modelId="{403D00E9-C641-43FF-AF6E-BBC1CE863152}" type="sibTrans" cxnId="{80F35536-5BA6-46D2-8CFB-CB77AB3425DC}">
      <dgm:prSet/>
      <dgm:spPr/>
      <dgm:t>
        <a:bodyPr/>
        <a:lstStyle/>
        <a:p>
          <a:endParaRPr lang="en-US"/>
        </a:p>
      </dgm:t>
    </dgm:pt>
    <dgm:pt modelId="{0773A67C-AD80-49A0-B13D-27A48A1927B3}">
      <dgm:prSet/>
      <dgm:spPr/>
      <dgm:t>
        <a:bodyPr/>
        <a:lstStyle/>
        <a:p>
          <a:r>
            <a:rPr lang="en-US"/>
            <a:t>Well-Being</a:t>
          </a:r>
        </a:p>
      </dgm:t>
    </dgm:pt>
    <dgm:pt modelId="{3242307E-277A-4E45-A722-7AEC90F9709A}" type="parTrans" cxnId="{7283D29A-F5B9-44F2-9DFA-FF8094872BEA}">
      <dgm:prSet/>
      <dgm:spPr/>
      <dgm:t>
        <a:bodyPr/>
        <a:lstStyle/>
        <a:p>
          <a:endParaRPr lang="en-US"/>
        </a:p>
      </dgm:t>
    </dgm:pt>
    <dgm:pt modelId="{917F0E33-0EFF-4DE0-A354-07E007F3969F}" type="sibTrans" cxnId="{7283D29A-F5B9-44F2-9DFA-FF8094872BEA}">
      <dgm:prSet/>
      <dgm:spPr/>
      <dgm:t>
        <a:bodyPr/>
        <a:lstStyle/>
        <a:p>
          <a:endParaRPr lang="en-US"/>
        </a:p>
      </dgm:t>
    </dgm:pt>
    <dgm:pt modelId="{7A68FA1E-82EF-464C-A69B-2951F3AC55BD}">
      <dgm:prSet/>
      <dgm:spPr/>
      <dgm:t>
        <a:bodyPr/>
        <a:lstStyle/>
        <a:p>
          <a:r>
            <a:rPr lang="en-US"/>
            <a:t>Permanency</a:t>
          </a:r>
        </a:p>
      </dgm:t>
    </dgm:pt>
    <dgm:pt modelId="{8BDBD214-31A8-4A6A-9C39-F6EF911CCEF8}" type="parTrans" cxnId="{A56CB74C-3BB8-46A5-B6E2-07A222BD5468}">
      <dgm:prSet/>
      <dgm:spPr/>
      <dgm:t>
        <a:bodyPr/>
        <a:lstStyle/>
        <a:p>
          <a:endParaRPr lang="en-US"/>
        </a:p>
      </dgm:t>
    </dgm:pt>
    <dgm:pt modelId="{A7A512E7-6D04-4D96-A0D7-A3DB63F838B8}" type="sibTrans" cxnId="{A56CB74C-3BB8-46A5-B6E2-07A222BD5468}">
      <dgm:prSet/>
      <dgm:spPr/>
      <dgm:t>
        <a:bodyPr/>
        <a:lstStyle/>
        <a:p>
          <a:endParaRPr lang="en-US"/>
        </a:p>
      </dgm:t>
    </dgm:pt>
    <dgm:pt modelId="{E1474308-5C67-6747-AD36-D6C036CA8812}" type="pres">
      <dgm:prSet presAssocID="{0C2FF817-AD1A-4E00-BD9A-3A395751155D}" presName="diagram" presStyleCnt="0">
        <dgm:presLayoutVars>
          <dgm:dir/>
          <dgm:resizeHandles val="exact"/>
        </dgm:presLayoutVars>
      </dgm:prSet>
      <dgm:spPr/>
    </dgm:pt>
    <dgm:pt modelId="{472F1DEA-9194-5E4B-99E5-27A7026B207B}" type="pres">
      <dgm:prSet presAssocID="{6E576A20-1017-4A40-A653-7F82BD5D9355}" presName="node" presStyleLbl="node1" presStyleIdx="0" presStyleCnt="3">
        <dgm:presLayoutVars>
          <dgm:bulletEnabled val="1"/>
        </dgm:presLayoutVars>
      </dgm:prSet>
      <dgm:spPr/>
    </dgm:pt>
    <dgm:pt modelId="{3353FDB0-8ADA-EC4A-B046-37B46C082933}" type="pres">
      <dgm:prSet presAssocID="{403D00E9-C641-43FF-AF6E-BBC1CE863152}" presName="sibTrans" presStyleCnt="0"/>
      <dgm:spPr/>
    </dgm:pt>
    <dgm:pt modelId="{833AC15F-EA8E-6047-8B23-4BC247877501}" type="pres">
      <dgm:prSet presAssocID="{0773A67C-AD80-49A0-B13D-27A48A1927B3}" presName="node" presStyleLbl="node1" presStyleIdx="1" presStyleCnt="3">
        <dgm:presLayoutVars>
          <dgm:bulletEnabled val="1"/>
        </dgm:presLayoutVars>
      </dgm:prSet>
      <dgm:spPr/>
    </dgm:pt>
    <dgm:pt modelId="{2D97EFE5-44BC-D140-AD97-EDA4159ED36E}" type="pres">
      <dgm:prSet presAssocID="{917F0E33-0EFF-4DE0-A354-07E007F3969F}" presName="sibTrans" presStyleCnt="0"/>
      <dgm:spPr/>
    </dgm:pt>
    <dgm:pt modelId="{2D807F5A-27C8-B44E-86FA-9F88BCCBD72C}" type="pres">
      <dgm:prSet presAssocID="{7A68FA1E-82EF-464C-A69B-2951F3AC55BD}" presName="node" presStyleLbl="node1" presStyleIdx="2" presStyleCnt="3">
        <dgm:presLayoutVars>
          <dgm:bulletEnabled val="1"/>
        </dgm:presLayoutVars>
      </dgm:prSet>
      <dgm:spPr/>
    </dgm:pt>
  </dgm:ptLst>
  <dgm:cxnLst>
    <dgm:cxn modelId="{FD8FFC15-D53F-6843-A7AC-87552170679E}" type="presOf" srcId="{0C2FF817-AD1A-4E00-BD9A-3A395751155D}" destId="{E1474308-5C67-6747-AD36-D6C036CA8812}" srcOrd="0" destOrd="0" presId="urn:microsoft.com/office/officeart/2005/8/layout/default"/>
    <dgm:cxn modelId="{4D2A5B2A-C3C8-4941-B118-A8036F71B9FD}" type="presOf" srcId="{7A68FA1E-82EF-464C-A69B-2951F3AC55BD}" destId="{2D807F5A-27C8-B44E-86FA-9F88BCCBD72C}" srcOrd="0" destOrd="0" presId="urn:microsoft.com/office/officeart/2005/8/layout/default"/>
    <dgm:cxn modelId="{80F35536-5BA6-46D2-8CFB-CB77AB3425DC}" srcId="{0C2FF817-AD1A-4E00-BD9A-3A395751155D}" destId="{6E576A20-1017-4A40-A653-7F82BD5D9355}" srcOrd="0" destOrd="0" parTransId="{A5963F5A-7B8C-4BFA-96D5-FFB7015B8DD7}" sibTransId="{403D00E9-C641-43FF-AF6E-BBC1CE863152}"/>
    <dgm:cxn modelId="{A56CB74C-3BB8-46A5-B6E2-07A222BD5468}" srcId="{0C2FF817-AD1A-4E00-BD9A-3A395751155D}" destId="{7A68FA1E-82EF-464C-A69B-2951F3AC55BD}" srcOrd="2" destOrd="0" parTransId="{8BDBD214-31A8-4A6A-9C39-F6EF911CCEF8}" sibTransId="{A7A512E7-6D04-4D96-A0D7-A3DB63F838B8}"/>
    <dgm:cxn modelId="{ECC95655-4607-1C48-8DD2-7A635FB5FBF8}" type="presOf" srcId="{6E576A20-1017-4A40-A653-7F82BD5D9355}" destId="{472F1DEA-9194-5E4B-99E5-27A7026B207B}" srcOrd="0" destOrd="0" presId="urn:microsoft.com/office/officeart/2005/8/layout/default"/>
    <dgm:cxn modelId="{7283D29A-F5B9-44F2-9DFA-FF8094872BEA}" srcId="{0C2FF817-AD1A-4E00-BD9A-3A395751155D}" destId="{0773A67C-AD80-49A0-B13D-27A48A1927B3}" srcOrd="1" destOrd="0" parTransId="{3242307E-277A-4E45-A722-7AEC90F9709A}" sibTransId="{917F0E33-0EFF-4DE0-A354-07E007F3969F}"/>
    <dgm:cxn modelId="{E5B897D6-2741-CB48-8A42-AA05573E58B7}" type="presOf" srcId="{0773A67C-AD80-49A0-B13D-27A48A1927B3}" destId="{833AC15F-EA8E-6047-8B23-4BC247877501}" srcOrd="0" destOrd="0" presId="urn:microsoft.com/office/officeart/2005/8/layout/default"/>
    <dgm:cxn modelId="{B273C9AA-3254-FF4A-9D7F-C5D0017E64A4}" type="presParOf" srcId="{E1474308-5C67-6747-AD36-D6C036CA8812}" destId="{472F1DEA-9194-5E4B-99E5-27A7026B207B}" srcOrd="0" destOrd="0" presId="urn:microsoft.com/office/officeart/2005/8/layout/default"/>
    <dgm:cxn modelId="{E235B54B-D79D-5242-857B-620D88864A3E}" type="presParOf" srcId="{E1474308-5C67-6747-AD36-D6C036CA8812}" destId="{3353FDB0-8ADA-EC4A-B046-37B46C082933}" srcOrd="1" destOrd="0" presId="urn:microsoft.com/office/officeart/2005/8/layout/default"/>
    <dgm:cxn modelId="{D1EB4982-60B1-7949-942E-FEF8D64716F5}" type="presParOf" srcId="{E1474308-5C67-6747-AD36-D6C036CA8812}" destId="{833AC15F-EA8E-6047-8B23-4BC247877501}" srcOrd="2" destOrd="0" presId="urn:microsoft.com/office/officeart/2005/8/layout/default"/>
    <dgm:cxn modelId="{5613CBC8-E3E1-054B-AD31-123B86EDB4F2}" type="presParOf" srcId="{E1474308-5C67-6747-AD36-D6C036CA8812}" destId="{2D97EFE5-44BC-D140-AD97-EDA4159ED36E}" srcOrd="3" destOrd="0" presId="urn:microsoft.com/office/officeart/2005/8/layout/default"/>
    <dgm:cxn modelId="{8F9BE5E7-80D6-C741-AE22-75A9930F1EF7}" type="presParOf" srcId="{E1474308-5C67-6747-AD36-D6C036CA8812}" destId="{2D807F5A-27C8-B44E-86FA-9F88BCCBD72C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C2F9703-6863-4D10-8FAB-8181C024F3C3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17B62BE-11AB-4990-BC3B-9AA1C4D6D3F1}">
      <dgm:prSet/>
      <dgm:spPr/>
      <dgm:t>
        <a:bodyPr/>
        <a:lstStyle/>
        <a:p>
          <a:r>
            <a:rPr lang="en-US" b="0" i="0"/>
            <a:t>Slow Down</a:t>
          </a:r>
          <a:endParaRPr lang="en-US"/>
        </a:p>
      </dgm:t>
    </dgm:pt>
    <dgm:pt modelId="{B2F2C692-B321-4FCA-B3A6-C3A5547D52C9}" type="parTrans" cxnId="{528C74C0-5ED4-4A1F-ABAA-C5DE42FA2DED}">
      <dgm:prSet/>
      <dgm:spPr/>
      <dgm:t>
        <a:bodyPr/>
        <a:lstStyle/>
        <a:p>
          <a:endParaRPr lang="en-US"/>
        </a:p>
      </dgm:t>
    </dgm:pt>
    <dgm:pt modelId="{F255AAA2-0DA4-4444-B971-6A01A3F487B3}" type="sibTrans" cxnId="{528C74C0-5ED4-4A1F-ABAA-C5DE42FA2DED}">
      <dgm:prSet/>
      <dgm:spPr/>
      <dgm:t>
        <a:bodyPr/>
        <a:lstStyle/>
        <a:p>
          <a:endParaRPr lang="en-US"/>
        </a:p>
      </dgm:t>
    </dgm:pt>
    <dgm:pt modelId="{3CF62C1D-FFF1-4F21-B70B-1CA53FADC76F}">
      <dgm:prSet/>
      <dgm:spPr/>
      <dgm:t>
        <a:bodyPr/>
        <a:lstStyle/>
        <a:p>
          <a:r>
            <a:rPr lang="en-US" b="0" i="0"/>
            <a:t>Stay focused</a:t>
          </a:r>
          <a:endParaRPr lang="en-US"/>
        </a:p>
      </dgm:t>
    </dgm:pt>
    <dgm:pt modelId="{20E89A0C-2BF7-42BF-9A66-A1996E6BBD4E}" type="parTrans" cxnId="{CFA76087-92FB-45E8-9B8B-CEBAD065B01F}">
      <dgm:prSet/>
      <dgm:spPr/>
      <dgm:t>
        <a:bodyPr/>
        <a:lstStyle/>
        <a:p>
          <a:endParaRPr lang="en-US"/>
        </a:p>
      </dgm:t>
    </dgm:pt>
    <dgm:pt modelId="{41D21405-3153-4EAD-BDB7-573DBEF2522C}" type="sibTrans" cxnId="{CFA76087-92FB-45E8-9B8B-CEBAD065B01F}">
      <dgm:prSet/>
      <dgm:spPr/>
      <dgm:t>
        <a:bodyPr/>
        <a:lstStyle/>
        <a:p>
          <a:endParaRPr lang="en-US"/>
        </a:p>
      </dgm:t>
    </dgm:pt>
    <dgm:pt modelId="{A9BF2550-7839-4E62-B8D0-9B50CB1305EC}">
      <dgm:prSet/>
      <dgm:spPr/>
      <dgm:t>
        <a:bodyPr/>
        <a:lstStyle/>
        <a:p>
          <a:r>
            <a:rPr lang="en-US" b="0" i="0"/>
            <a:t>Don’t interrupt</a:t>
          </a:r>
          <a:endParaRPr lang="en-US"/>
        </a:p>
      </dgm:t>
    </dgm:pt>
    <dgm:pt modelId="{760B739D-83B4-483B-9ADF-3CC664D991DA}" type="parTrans" cxnId="{700643F7-7182-484F-AB85-A3F9037772DA}">
      <dgm:prSet/>
      <dgm:spPr/>
      <dgm:t>
        <a:bodyPr/>
        <a:lstStyle/>
        <a:p>
          <a:endParaRPr lang="en-US"/>
        </a:p>
      </dgm:t>
    </dgm:pt>
    <dgm:pt modelId="{E0A5421D-6816-4359-9B29-91997EDFE008}" type="sibTrans" cxnId="{700643F7-7182-484F-AB85-A3F9037772DA}">
      <dgm:prSet/>
      <dgm:spPr/>
      <dgm:t>
        <a:bodyPr/>
        <a:lstStyle/>
        <a:p>
          <a:endParaRPr lang="en-US"/>
        </a:p>
      </dgm:t>
    </dgm:pt>
    <dgm:pt modelId="{D20B2B27-55F9-471D-8174-8339E72F8A42}">
      <dgm:prSet/>
      <dgm:spPr/>
      <dgm:t>
        <a:bodyPr/>
        <a:lstStyle/>
        <a:p>
          <a:r>
            <a:rPr lang="en-US" b="0" i="0"/>
            <a:t>Be aware of biases</a:t>
          </a:r>
          <a:endParaRPr lang="en-US"/>
        </a:p>
      </dgm:t>
    </dgm:pt>
    <dgm:pt modelId="{9692B744-B1D6-4CB7-9A18-F9FEC554031C}" type="parTrans" cxnId="{8741B8B9-8311-473F-AD3A-7CC36968DFEB}">
      <dgm:prSet/>
      <dgm:spPr/>
      <dgm:t>
        <a:bodyPr/>
        <a:lstStyle/>
        <a:p>
          <a:endParaRPr lang="en-US"/>
        </a:p>
      </dgm:t>
    </dgm:pt>
    <dgm:pt modelId="{B007466C-B4A6-4426-9253-01D13D4F398C}" type="sibTrans" cxnId="{8741B8B9-8311-473F-AD3A-7CC36968DFEB}">
      <dgm:prSet/>
      <dgm:spPr/>
      <dgm:t>
        <a:bodyPr/>
        <a:lstStyle/>
        <a:p>
          <a:endParaRPr lang="en-US"/>
        </a:p>
      </dgm:t>
    </dgm:pt>
    <dgm:pt modelId="{7F3DCC55-1A10-48BD-9AFF-44AF503B9A4A}">
      <dgm:prSet/>
      <dgm:spPr/>
      <dgm:t>
        <a:bodyPr/>
        <a:lstStyle/>
        <a:p>
          <a:r>
            <a:rPr lang="en-US" b="0" i="0"/>
            <a:t>Don’t force personal opinions or solutions</a:t>
          </a:r>
          <a:endParaRPr lang="en-US"/>
        </a:p>
      </dgm:t>
    </dgm:pt>
    <dgm:pt modelId="{03652CF0-D647-447A-8305-2AE24F0752E0}" type="parTrans" cxnId="{A2824587-A6A3-47BE-A96E-064F4359D20A}">
      <dgm:prSet/>
      <dgm:spPr/>
      <dgm:t>
        <a:bodyPr/>
        <a:lstStyle/>
        <a:p>
          <a:endParaRPr lang="en-US"/>
        </a:p>
      </dgm:t>
    </dgm:pt>
    <dgm:pt modelId="{B3411BE4-D273-4C8B-859D-51880F63955E}" type="sibTrans" cxnId="{A2824587-A6A3-47BE-A96E-064F4359D20A}">
      <dgm:prSet/>
      <dgm:spPr/>
      <dgm:t>
        <a:bodyPr/>
        <a:lstStyle/>
        <a:p>
          <a:endParaRPr lang="en-US"/>
        </a:p>
      </dgm:t>
    </dgm:pt>
    <dgm:pt modelId="{72188C02-33DA-4880-B71D-EA3DEDCDDE56}">
      <dgm:prSet/>
      <dgm:spPr/>
      <dgm:t>
        <a:bodyPr/>
        <a:lstStyle/>
        <a:p>
          <a:r>
            <a:rPr lang="en-US" b="0" i="0"/>
            <a:t>Engage all parties</a:t>
          </a:r>
          <a:endParaRPr lang="en-US"/>
        </a:p>
      </dgm:t>
    </dgm:pt>
    <dgm:pt modelId="{CCF5E1B0-0765-48D4-BCD7-632809DF4A07}" type="parTrans" cxnId="{8F004EA1-8C7D-4111-8898-EEEE6F4800CF}">
      <dgm:prSet/>
      <dgm:spPr/>
      <dgm:t>
        <a:bodyPr/>
        <a:lstStyle/>
        <a:p>
          <a:endParaRPr lang="en-US"/>
        </a:p>
      </dgm:t>
    </dgm:pt>
    <dgm:pt modelId="{8B103B0B-3519-41B9-A7AA-89D6F6AE1860}" type="sibTrans" cxnId="{8F004EA1-8C7D-4111-8898-EEEE6F4800CF}">
      <dgm:prSet/>
      <dgm:spPr/>
      <dgm:t>
        <a:bodyPr/>
        <a:lstStyle/>
        <a:p>
          <a:endParaRPr lang="en-US"/>
        </a:p>
      </dgm:t>
    </dgm:pt>
    <dgm:pt modelId="{D3B30ACB-00F2-4C49-BC9B-271A500F161A}">
      <dgm:prSet/>
      <dgm:spPr/>
      <dgm:t>
        <a:bodyPr/>
        <a:lstStyle/>
        <a:p>
          <a:r>
            <a:rPr lang="en-US" b="0" i="0"/>
            <a:t>Ask Questions</a:t>
          </a:r>
          <a:endParaRPr lang="en-US"/>
        </a:p>
      </dgm:t>
    </dgm:pt>
    <dgm:pt modelId="{C432CFF6-2F29-4158-B1A4-31470FC5DD7A}" type="parTrans" cxnId="{B67CFB61-4B4B-4D30-AA76-EC7C6A1AB99A}">
      <dgm:prSet/>
      <dgm:spPr/>
      <dgm:t>
        <a:bodyPr/>
        <a:lstStyle/>
        <a:p>
          <a:endParaRPr lang="en-US"/>
        </a:p>
      </dgm:t>
    </dgm:pt>
    <dgm:pt modelId="{0CC8EB10-E581-4034-9609-1CAC7E9E9DA9}" type="sibTrans" cxnId="{B67CFB61-4B4B-4D30-AA76-EC7C6A1AB99A}">
      <dgm:prSet/>
      <dgm:spPr/>
      <dgm:t>
        <a:bodyPr/>
        <a:lstStyle/>
        <a:p>
          <a:endParaRPr lang="en-US"/>
        </a:p>
      </dgm:t>
    </dgm:pt>
    <dgm:pt modelId="{8F5EF8F0-86E1-2649-97AF-7A59847411F3}" type="pres">
      <dgm:prSet presAssocID="{EC2F9703-6863-4D10-8FAB-8181C024F3C3}" presName="linear" presStyleCnt="0">
        <dgm:presLayoutVars>
          <dgm:animLvl val="lvl"/>
          <dgm:resizeHandles val="exact"/>
        </dgm:presLayoutVars>
      </dgm:prSet>
      <dgm:spPr/>
    </dgm:pt>
    <dgm:pt modelId="{BBDC4051-1490-4D4C-B40E-37465592E6ED}" type="pres">
      <dgm:prSet presAssocID="{B17B62BE-11AB-4990-BC3B-9AA1C4D6D3F1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EA349978-19D7-0B4E-8C53-22393E81C977}" type="pres">
      <dgm:prSet presAssocID="{F255AAA2-0DA4-4444-B971-6A01A3F487B3}" presName="spacer" presStyleCnt="0"/>
      <dgm:spPr/>
    </dgm:pt>
    <dgm:pt modelId="{10EBE6C9-347A-414D-A9ED-8A12AB6CE5ED}" type="pres">
      <dgm:prSet presAssocID="{3CF62C1D-FFF1-4F21-B70B-1CA53FADC76F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EC490BC4-CF03-C744-9849-14B84477F135}" type="pres">
      <dgm:prSet presAssocID="{41D21405-3153-4EAD-BDB7-573DBEF2522C}" presName="spacer" presStyleCnt="0"/>
      <dgm:spPr/>
    </dgm:pt>
    <dgm:pt modelId="{A5A23435-D4DA-B74E-9E6A-B459045A5B4F}" type="pres">
      <dgm:prSet presAssocID="{A9BF2550-7839-4E62-B8D0-9B50CB1305EC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AAD0A2C1-16B3-7D49-AB2C-4AC08E3ED5B4}" type="pres">
      <dgm:prSet presAssocID="{E0A5421D-6816-4359-9B29-91997EDFE008}" presName="spacer" presStyleCnt="0"/>
      <dgm:spPr/>
    </dgm:pt>
    <dgm:pt modelId="{9FDE2799-EE38-F743-8BDA-5B82071C1836}" type="pres">
      <dgm:prSet presAssocID="{D20B2B27-55F9-471D-8174-8339E72F8A42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F071935D-E1C7-2541-A27C-4C62D2415F43}" type="pres">
      <dgm:prSet presAssocID="{B007466C-B4A6-4426-9253-01D13D4F398C}" presName="spacer" presStyleCnt="0"/>
      <dgm:spPr/>
    </dgm:pt>
    <dgm:pt modelId="{9DFF01A0-41B8-0144-8170-22B16FD8D18E}" type="pres">
      <dgm:prSet presAssocID="{7F3DCC55-1A10-48BD-9AFF-44AF503B9A4A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C3D1139E-925E-B647-A884-B1A2AC09DFD1}" type="pres">
      <dgm:prSet presAssocID="{B3411BE4-D273-4C8B-859D-51880F63955E}" presName="spacer" presStyleCnt="0"/>
      <dgm:spPr/>
    </dgm:pt>
    <dgm:pt modelId="{CB4C6504-B5B2-2D47-B641-4DF87463FC90}" type="pres">
      <dgm:prSet presAssocID="{72188C02-33DA-4880-B71D-EA3DEDCDDE56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5670D7F0-47CD-F64D-91DD-004E2E94C463}" type="pres">
      <dgm:prSet presAssocID="{8B103B0B-3519-41B9-A7AA-89D6F6AE1860}" presName="spacer" presStyleCnt="0"/>
      <dgm:spPr/>
    </dgm:pt>
    <dgm:pt modelId="{5746294A-703A-8344-B56D-97CF9A377517}" type="pres">
      <dgm:prSet presAssocID="{D3B30ACB-00F2-4C49-BC9B-271A500F161A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0C83A261-ADC9-A34F-9251-63E683852397}" type="presOf" srcId="{EC2F9703-6863-4D10-8FAB-8181C024F3C3}" destId="{8F5EF8F0-86E1-2649-97AF-7A59847411F3}" srcOrd="0" destOrd="0" presId="urn:microsoft.com/office/officeart/2005/8/layout/vList2"/>
    <dgm:cxn modelId="{B67CFB61-4B4B-4D30-AA76-EC7C6A1AB99A}" srcId="{EC2F9703-6863-4D10-8FAB-8181C024F3C3}" destId="{D3B30ACB-00F2-4C49-BC9B-271A500F161A}" srcOrd="6" destOrd="0" parTransId="{C432CFF6-2F29-4158-B1A4-31470FC5DD7A}" sibTransId="{0CC8EB10-E581-4034-9609-1CAC7E9E9DA9}"/>
    <dgm:cxn modelId="{60496164-9BFA-B54E-A245-965FE638E268}" type="presOf" srcId="{D20B2B27-55F9-471D-8174-8339E72F8A42}" destId="{9FDE2799-EE38-F743-8BDA-5B82071C1836}" srcOrd="0" destOrd="0" presId="urn:microsoft.com/office/officeart/2005/8/layout/vList2"/>
    <dgm:cxn modelId="{A2824587-A6A3-47BE-A96E-064F4359D20A}" srcId="{EC2F9703-6863-4D10-8FAB-8181C024F3C3}" destId="{7F3DCC55-1A10-48BD-9AFF-44AF503B9A4A}" srcOrd="4" destOrd="0" parTransId="{03652CF0-D647-447A-8305-2AE24F0752E0}" sibTransId="{B3411BE4-D273-4C8B-859D-51880F63955E}"/>
    <dgm:cxn modelId="{CFA76087-92FB-45E8-9B8B-CEBAD065B01F}" srcId="{EC2F9703-6863-4D10-8FAB-8181C024F3C3}" destId="{3CF62C1D-FFF1-4F21-B70B-1CA53FADC76F}" srcOrd="1" destOrd="0" parTransId="{20E89A0C-2BF7-42BF-9A66-A1996E6BBD4E}" sibTransId="{41D21405-3153-4EAD-BDB7-573DBEF2522C}"/>
    <dgm:cxn modelId="{B4A7AC92-203E-2349-A1B0-7101A6353CA1}" type="presOf" srcId="{72188C02-33DA-4880-B71D-EA3DEDCDDE56}" destId="{CB4C6504-B5B2-2D47-B641-4DF87463FC90}" srcOrd="0" destOrd="0" presId="urn:microsoft.com/office/officeart/2005/8/layout/vList2"/>
    <dgm:cxn modelId="{8F004EA1-8C7D-4111-8898-EEEE6F4800CF}" srcId="{EC2F9703-6863-4D10-8FAB-8181C024F3C3}" destId="{72188C02-33DA-4880-B71D-EA3DEDCDDE56}" srcOrd="5" destOrd="0" parTransId="{CCF5E1B0-0765-48D4-BCD7-632809DF4A07}" sibTransId="{8B103B0B-3519-41B9-A7AA-89D6F6AE1860}"/>
    <dgm:cxn modelId="{8741B8B9-8311-473F-AD3A-7CC36968DFEB}" srcId="{EC2F9703-6863-4D10-8FAB-8181C024F3C3}" destId="{D20B2B27-55F9-471D-8174-8339E72F8A42}" srcOrd="3" destOrd="0" parTransId="{9692B744-B1D6-4CB7-9A18-F9FEC554031C}" sibTransId="{B007466C-B4A6-4426-9253-01D13D4F398C}"/>
    <dgm:cxn modelId="{528C74C0-5ED4-4A1F-ABAA-C5DE42FA2DED}" srcId="{EC2F9703-6863-4D10-8FAB-8181C024F3C3}" destId="{B17B62BE-11AB-4990-BC3B-9AA1C4D6D3F1}" srcOrd="0" destOrd="0" parTransId="{B2F2C692-B321-4FCA-B3A6-C3A5547D52C9}" sibTransId="{F255AAA2-0DA4-4444-B971-6A01A3F487B3}"/>
    <dgm:cxn modelId="{35BAFCC5-D0EE-744D-92C3-F2278A3046A5}" type="presOf" srcId="{D3B30ACB-00F2-4C49-BC9B-271A500F161A}" destId="{5746294A-703A-8344-B56D-97CF9A377517}" srcOrd="0" destOrd="0" presId="urn:microsoft.com/office/officeart/2005/8/layout/vList2"/>
    <dgm:cxn modelId="{597501DC-E2D0-3F41-B28D-AD82B473C39C}" type="presOf" srcId="{A9BF2550-7839-4E62-B8D0-9B50CB1305EC}" destId="{A5A23435-D4DA-B74E-9E6A-B459045A5B4F}" srcOrd="0" destOrd="0" presId="urn:microsoft.com/office/officeart/2005/8/layout/vList2"/>
    <dgm:cxn modelId="{139FDEDD-FD1B-A749-B59D-3C8FA4CAEB94}" type="presOf" srcId="{3CF62C1D-FFF1-4F21-B70B-1CA53FADC76F}" destId="{10EBE6C9-347A-414D-A9ED-8A12AB6CE5ED}" srcOrd="0" destOrd="0" presId="urn:microsoft.com/office/officeart/2005/8/layout/vList2"/>
    <dgm:cxn modelId="{99A168E7-6322-9E4A-8A0D-2729592F19E1}" type="presOf" srcId="{B17B62BE-11AB-4990-BC3B-9AA1C4D6D3F1}" destId="{BBDC4051-1490-4D4C-B40E-37465592E6ED}" srcOrd="0" destOrd="0" presId="urn:microsoft.com/office/officeart/2005/8/layout/vList2"/>
    <dgm:cxn modelId="{80D898F5-806F-4E47-AC5E-B06E53D79A18}" type="presOf" srcId="{7F3DCC55-1A10-48BD-9AFF-44AF503B9A4A}" destId="{9DFF01A0-41B8-0144-8170-22B16FD8D18E}" srcOrd="0" destOrd="0" presId="urn:microsoft.com/office/officeart/2005/8/layout/vList2"/>
    <dgm:cxn modelId="{700643F7-7182-484F-AB85-A3F9037772DA}" srcId="{EC2F9703-6863-4D10-8FAB-8181C024F3C3}" destId="{A9BF2550-7839-4E62-B8D0-9B50CB1305EC}" srcOrd="2" destOrd="0" parTransId="{760B739D-83B4-483B-9ADF-3CC664D991DA}" sibTransId="{E0A5421D-6816-4359-9B29-91997EDFE008}"/>
    <dgm:cxn modelId="{E3C5BCD2-A8A2-5543-ABCF-9B14F1B7FB88}" type="presParOf" srcId="{8F5EF8F0-86E1-2649-97AF-7A59847411F3}" destId="{BBDC4051-1490-4D4C-B40E-37465592E6ED}" srcOrd="0" destOrd="0" presId="urn:microsoft.com/office/officeart/2005/8/layout/vList2"/>
    <dgm:cxn modelId="{8FD3CD2E-0E34-5742-96A1-51742B1CD878}" type="presParOf" srcId="{8F5EF8F0-86E1-2649-97AF-7A59847411F3}" destId="{EA349978-19D7-0B4E-8C53-22393E81C977}" srcOrd="1" destOrd="0" presId="urn:microsoft.com/office/officeart/2005/8/layout/vList2"/>
    <dgm:cxn modelId="{2E498173-9272-7C41-906E-9FCD906BEBEE}" type="presParOf" srcId="{8F5EF8F0-86E1-2649-97AF-7A59847411F3}" destId="{10EBE6C9-347A-414D-A9ED-8A12AB6CE5ED}" srcOrd="2" destOrd="0" presId="urn:microsoft.com/office/officeart/2005/8/layout/vList2"/>
    <dgm:cxn modelId="{EA1E46D5-788B-3E4B-839B-460866B00820}" type="presParOf" srcId="{8F5EF8F0-86E1-2649-97AF-7A59847411F3}" destId="{EC490BC4-CF03-C744-9849-14B84477F135}" srcOrd="3" destOrd="0" presId="urn:microsoft.com/office/officeart/2005/8/layout/vList2"/>
    <dgm:cxn modelId="{C04DD2C4-FF89-4549-9657-F3FE66F695E1}" type="presParOf" srcId="{8F5EF8F0-86E1-2649-97AF-7A59847411F3}" destId="{A5A23435-D4DA-B74E-9E6A-B459045A5B4F}" srcOrd="4" destOrd="0" presId="urn:microsoft.com/office/officeart/2005/8/layout/vList2"/>
    <dgm:cxn modelId="{D3F09B2E-672F-AF40-997C-047F30DCA1BB}" type="presParOf" srcId="{8F5EF8F0-86E1-2649-97AF-7A59847411F3}" destId="{AAD0A2C1-16B3-7D49-AB2C-4AC08E3ED5B4}" srcOrd="5" destOrd="0" presId="urn:microsoft.com/office/officeart/2005/8/layout/vList2"/>
    <dgm:cxn modelId="{5FBD7B3F-2114-1845-8F32-9E57F406BA9C}" type="presParOf" srcId="{8F5EF8F0-86E1-2649-97AF-7A59847411F3}" destId="{9FDE2799-EE38-F743-8BDA-5B82071C1836}" srcOrd="6" destOrd="0" presId="urn:microsoft.com/office/officeart/2005/8/layout/vList2"/>
    <dgm:cxn modelId="{4D3C1D86-38CF-4D4A-819F-EA4D775229EA}" type="presParOf" srcId="{8F5EF8F0-86E1-2649-97AF-7A59847411F3}" destId="{F071935D-E1C7-2541-A27C-4C62D2415F43}" srcOrd="7" destOrd="0" presId="urn:microsoft.com/office/officeart/2005/8/layout/vList2"/>
    <dgm:cxn modelId="{34726DD5-9FA2-BC49-A5E8-7BCE967BDE96}" type="presParOf" srcId="{8F5EF8F0-86E1-2649-97AF-7A59847411F3}" destId="{9DFF01A0-41B8-0144-8170-22B16FD8D18E}" srcOrd="8" destOrd="0" presId="urn:microsoft.com/office/officeart/2005/8/layout/vList2"/>
    <dgm:cxn modelId="{BB4BEDDF-DFB2-DE4F-A516-03BB763AD165}" type="presParOf" srcId="{8F5EF8F0-86E1-2649-97AF-7A59847411F3}" destId="{C3D1139E-925E-B647-A884-B1A2AC09DFD1}" srcOrd="9" destOrd="0" presId="urn:microsoft.com/office/officeart/2005/8/layout/vList2"/>
    <dgm:cxn modelId="{5C878DAB-1568-E24B-AE93-E98E11E091A2}" type="presParOf" srcId="{8F5EF8F0-86E1-2649-97AF-7A59847411F3}" destId="{CB4C6504-B5B2-2D47-B641-4DF87463FC90}" srcOrd="10" destOrd="0" presId="urn:microsoft.com/office/officeart/2005/8/layout/vList2"/>
    <dgm:cxn modelId="{D6D40A17-943A-CE46-BF74-86D25A506CC7}" type="presParOf" srcId="{8F5EF8F0-86E1-2649-97AF-7A59847411F3}" destId="{5670D7F0-47CD-F64D-91DD-004E2E94C463}" srcOrd="11" destOrd="0" presId="urn:microsoft.com/office/officeart/2005/8/layout/vList2"/>
    <dgm:cxn modelId="{16E63B8A-6062-ED4A-80AF-B1E4E6CD3B30}" type="presParOf" srcId="{8F5EF8F0-86E1-2649-97AF-7A59847411F3}" destId="{5746294A-703A-8344-B56D-97CF9A377517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2F1DEA-9194-5E4B-99E5-27A7026B207B}">
      <dsp:nvSpPr>
        <dsp:cNvPr id="0" name=""/>
        <dsp:cNvSpPr/>
      </dsp:nvSpPr>
      <dsp:spPr>
        <a:xfrm>
          <a:off x="0" y="808961"/>
          <a:ext cx="3007932" cy="18047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Safety</a:t>
          </a:r>
        </a:p>
      </dsp:txBody>
      <dsp:txXfrm>
        <a:off x="0" y="808961"/>
        <a:ext cx="3007932" cy="1804759"/>
      </dsp:txXfrm>
    </dsp:sp>
    <dsp:sp modelId="{833AC15F-EA8E-6047-8B23-4BC247877501}">
      <dsp:nvSpPr>
        <dsp:cNvPr id="0" name=""/>
        <dsp:cNvSpPr/>
      </dsp:nvSpPr>
      <dsp:spPr>
        <a:xfrm>
          <a:off x="3308725" y="808961"/>
          <a:ext cx="3007932" cy="18047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Well-Being</a:t>
          </a:r>
        </a:p>
      </dsp:txBody>
      <dsp:txXfrm>
        <a:off x="3308725" y="808961"/>
        <a:ext cx="3007932" cy="1804759"/>
      </dsp:txXfrm>
    </dsp:sp>
    <dsp:sp modelId="{2D807F5A-27C8-B44E-86FA-9F88BCCBD72C}">
      <dsp:nvSpPr>
        <dsp:cNvPr id="0" name=""/>
        <dsp:cNvSpPr/>
      </dsp:nvSpPr>
      <dsp:spPr>
        <a:xfrm>
          <a:off x="6617450" y="808961"/>
          <a:ext cx="3007932" cy="180475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Permanency</a:t>
          </a:r>
        </a:p>
      </dsp:txBody>
      <dsp:txXfrm>
        <a:off x="6617450" y="808961"/>
        <a:ext cx="3007932" cy="18047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DC4051-1490-4D4C-B40E-37465592E6ED}">
      <dsp:nvSpPr>
        <dsp:cNvPr id="0" name=""/>
        <dsp:cNvSpPr/>
      </dsp:nvSpPr>
      <dsp:spPr>
        <a:xfrm>
          <a:off x="0" y="401243"/>
          <a:ext cx="6391275" cy="57563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/>
            <a:t>Slow Down</a:t>
          </a:r>
          <a:endParaRPr lang="en-US" sz="2400" kern="1200"/>
        </a:p>
      </dsp:txBody>
      <dsp:txXfrm>
        <a:off x="28100" y="429343"/>
        <a:ext cx="6335075" cy="519439"/>
      </dsp:txXfrm>
    </dsp:sp>
    <dsp:sp modelId="{10EBE6C9-347A-414D-A9ED-8A12AB6CE5ED}">
      <dsp:nvSpPr>
        <dsp:cNvPr id="0" name=""/>
        <dsp:cNvSpPr/>
      </dsp:nvSpPr>
      <dsp:spPr>
        <a:xfrm>
          <a:off x="0" y="1046003"/>
          <a:ext cx="6391275" cy="575639"/>
        </a:xfrm>
        <a:prstGeom prst="roundRect">
          <a:avLst/>
        </a:prstGeom>
        <a:solidFill>
          <a:schemeClr val="accent2">
            <a:hueOff val="-3294287"/>
            <a:satOff val="15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/>
            <a:t>Stay focused</a:t>
          </a:r>
          <a:endParaRPr lang="en-US" sz="2400" kern="1200"/>
        </a:p>
      </dsp:txBody>
      <dsp:txXfrm>
        <a:off x="28100" y="1074103"/>
        <a:ext cx="6335075" cy="519439"/>
      </dsp:txXfrm>
    </dsp:sp>
    <dsp:sp modelId="{A5A23435-D4DA-B74E-9E6A-B459045A5B4F}">
      <dsp:nvSpPr>
        <dsp:cNvPr id="0" name=""/>
        <dsp:cNvSpPr/>
      </dsp:nvSpPr>
      <dsp:spPr>
        <a:xfrm>
          <a:off x="0" y="1690763"/>
          <a:ext cx="6391275" cy="575639"/>
        </a:xfrm>
        <a:prstGeom prst="roundRect">
          <a:avLst/>
        </a:prstGeom>
        <a:solidFill>
          <a:schemeClr val="accent2">
            <a:hueOff val="-6588574"/>
            <a:satOff val="30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/>
            <a:t>Don’t interrupt</a:t>
          </a:r>
          <a:endParaRPr lang="en-US" sz="2400" kern="1200"/>
        </a:p>
      </dsp:txBody>
      <dsp:txXfrm>
        <a:off x="28100" y="1718863"/>
        <a:ext cx="6335075" cy="519439"/>
      </dsp:txXfrm>
    </dsp:sp>
    <dsp:sp modelId="{9FDE2799-EE38-F743-8BDA-5B82071C1836}">
      <dsp:nvSpPr>
        <dsp:cNvPr id="0" name=""/>
        <dsp:cNvSpPr/>
      </dsp:nvSpPr>
      <dsp:spPr>
        <a:xfrm>
          <a:off x="0" y="2335523"/>
          <a:ext cx="6391275" cy="575639"/>
        </a:xfrm>
        <a:prstGeom prst="roundRect">
          <a:avLst/>
        </a:prstGeom>
        <a:solidFill>
          <a:schemeClr val="accent2">
            <a:hueOff val="-9882860"/>
            <a:satOff val="451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/>
            <a:t>Be aware of biases</a:t>
          </a:r>
          <a:endParaRPr lang="en-US" sz="2400" kern="1200"/>
        </a:p>
      </dsp:txBody>
      <dsp:txXfrm>
        <a:off x="28100" y="2363623"/>
        <a:ext cx="6335075" cy="519439"/>
      </dsp:txXfrm>
    </dsp:sp>
    <dsp:sp modelId="{9DFF01A0-41B8-0144-8170-22B16FD8D18E}">
      <dsp:nvSpPr>
        <dsp:cNvPr id="0" name=""/>
        <dsp:cNvSpPr/>
      </dsp:nvSpPr>
      <dsp:spPr>
        <a:xfrm>
          <a:off x="0" y="2980283"/>
          <a:ext cx="6391275" cy="575639"/>
        </a:xfrm>
        <a:prstGeom prst="roundRect">
          <a:avLst/>
        </a:prstGeom>
        <a:solidFill>
          <a:schemeClr val="accent2">
            <a:hueOff val="-13177148"/>
            <a:satOff val="601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/>
            <a:t>Don’t force personal opinions or solutions</a:t>
          </a:r>
          <a:endParaRPr lang="en-US" sz="2400" kern="1200"/>
        </a:p>
      </dsp:txBody>
      <dsp:txXfrm>
        <a:off x="28100" y="3008383"/>
        <a:ext cx="6335075" cy="519439"/>
      </dsp:txXfrm>
    </dsp:sp>
    <dsp:sp modelId="{CB4C6504-B5B2-2D47-B641-4DF87463FC90}">
      <dsp:nvSpPr>
        <dsp:cNvPr id="0" name=""/>
        <dsp:cNvSpPr/>
      </dsp:nvSpPr>
      <dsp:spPr>
        <a:xfrm>
          <a:off x="0" y="3625043"/>
          <a:ext cx="6391275" cy="575639"/>
        </a:xfrm>
        <a:prstGeom prst="roundRect">
          <a:avLst/>
        </a:prstGeom>
        <a:solidFill>
          <a:schemeClr val="accent2">
            <a:hueOff val="-16471434"/>
            <a:satOff val="751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/>
            <a:t>Engage all parties</a:t>
          </a:r>
          <a:endParaRPr lang="en-US" sz="2400" kern="1200"/>
        </a:p>
      </dsp:txBody>
      <dsp:txXfrm>
        <a:off x="28100" y="3653143"/>
        <a:ext cx="6335075" cy="519439"/>
      </dsp:txXfrm>
    </dsp:sp>
    <dsp:sp modelId="{5746294A-703A-8344-B56D-97CF9A377517}">
      <dsp:nvSpPr>
        <dsp:cNvPr id="0" name=""/>
        <dsp:cNvSpPr/>
      </dsp:nvSpPr>
      <dsp:spPr>
        <a:xfrm>
          <a:off x="0" y="4269803"/>
          <a:ext cx="6391275" cy="575639"/>
        </a:xfrm>
        <a:prstGeom prst="roundRect">
          <a:avLst/>
        </a:prstGeom>
        <a:solidFill>
          <a:schemeClr val="accent2">
            <a:hueOff val="-19765721"/>
            <a:satOff val="901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/>
            <a:t>Ask Questions</a:t>
          </a:r>
          <a:endParaRPr lang="en-US" sz="2400" kern="1200"/>
        </a:p>
      </dsp:txBody>
      <dsp:txXfrm>
        <a:off x="28100" y="4297903"/>
        <a:ext cx="6335075" cy="5194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F56221-EE2E-E84C-810D-CF0712881BD4}" type="datetimeFigureOut">
              <a:rPr lang="en-US" smtClean="0"/>
              <a:t>5/30/24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EAE2BB-9435-4247-9265-3BCA1928BA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775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AE2BB-9435-4247-9265-3BCA1928BA5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328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AE2BB-9435-4247-9265-3BCA1928BA5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165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AE2BB-9435-4247-9265-3BCA1928BA5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501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AE2BB-9435-4247-9265-3BCA1928BA5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9308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AE2BB-9435-4247-9265-3BCA1928BA5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966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sz="18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AE2BB-9435-4247-9265-3BCA1928BA5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3479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AE2BB-9435-4247-9265-3BCA1928BA5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3683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AE2BB-9435-4247-9265-3BCA1928BA5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4724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AE2BB-9435-4247-9265-3BCA1928BA5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6558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AE2BB-9435-4247-9265-3BCA1928BA5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7851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AE2BB-9435-4247-9265-3BCA1928BA5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1594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AE2BB-9435-4247-9265-3BCA1928BA5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709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AE2BB-9435-4247-9265-3BCA1928BA5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9381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AE2BB-9435-4247-9265-3BCA1928BA5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4761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AE2BB-9435-4247-9265-3BCA1928BA5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338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AE2BB-9435-4247-9265-3BCA1928BA5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3521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AE2BB-9435-4247-9265-3BCA1928BA5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892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91F9259A-1FE3-4FF9-8A07-BDD8177164ED}" type="datetime4">
              <a:rPr lang="en-US" smtClean="0"/>
              <a:t>May 30, 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431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40FED-6E95-4177-A7EF-CD303B9E611D}" type="datetime4">
              <a:rPr lang="en-US" smtClean="0"/>
              <a:t>May 30, 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86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62CB-39AD-45A9-800F-54DAB53D6021}" type="datetime4">
              <a:rPr lang="en-US" smtClean="0"/>
              <a:t>May 30, 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931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F93D-55AB-4606-B9D7-742F1FC51983}" type="datetime4">
              <a:rPr lang="en-US" smtClean="0"/>
              <a:t>May 30,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038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841D-FB5C-47AB-B2FF-32E855C1EA71}" type="datetime4">
              <a:rPr lang="en-US" smtClean="0"/>
              <a:t>May 30, 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031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37E9-D174-424D-BEE8-AFC4CA5F9F97}" type="datetime4">
              <a:rPr lang="en-US" smtClean="0"/>
              <a:t>May 30, 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208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A44C0-F7AC-49C2-8289-1E7A86D9FB50}" type="datetime4">
              <a:rPr lang="en-US" smtClean="0"/>
              <a:t>May 30, 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952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B84BC-6E78-40D1-8831-40AB1F596614}" type="datetime4">
              <a:rPr lang="en-US" smtClean="0"/>
              <a:t>May 30, 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917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080F-3961-4D42-BEDE-84A1FED032F1}" type="datetime4">
              <a:rPr lang="en-US" smtClean="0"/>
              <a:t>May 30, 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709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May 30, 2024</a:t>
            </a:fld>
            <a:endParaRPr lang="en-US" dirty="0">
              <a:latin typeface="+mn-l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5032302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May 30, 2024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9529805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May 30, 2024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3295536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May 30, 2024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453899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May 30, 2024</a:t>
            </a:fld>
            <a:endParaRPr lang="en-US" dirty="0">
              <a:latin typeface="+mn-lt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7484885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60BD-7AC1-4217-9611-AAA56D3EE38F}" type="datetime4">
              <a:rPr lang="en-US" smtClean="0"/>
              <a:pPr/>
              <a:t>May 30, 2024</a:t>
            </a:fld>
            <a:endParaRPr lang="en-US" dirty="0">
              <a:latin typeface="+mn-lt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4197833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E5CC3C8F-D4A7-4EAD-92AD-82C91CB8BB85}" type="datetime4">
              <a:rPr lang="en-US" smtClean="0"/>
              <a:t>May 30, 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0829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C011D41-E33C-4BC7-8272-37E8417FD097}" type="datetime4">
              <a:rPr lang="en-US" smtClean="0"/>
              <a:t>May 30, 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236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A33960BD-7AC1-4217-9611-AAA56D3EE38F}" type="datetime4">
              <a:rPr lang="en-US" smtClean="0"/>
              <a:pPr/>
              <a:t>May 30, 2024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8071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75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WgVs4qj1ho?feature=oembed" TargetMode="Externa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ncwwi.org/files/Cultural_Responsiveness__Disproportionality/Implicit-Bias-in-Child-Welfare-Education-and-Mental-Health-Systems-Literature-Review_061915.pdf" TargetMode="External"/><Relationship Id="rId2" Type="http://schemas.openxmlformats.org/officeDocument/2006/relationships/hyperlink" Target="https://www.childwelfare.gov/topics/permanency/planning/engaging-families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childwelfare.gov/topics/systemwide/cultural/disproportionality/reducing/bias/" TargetMode="External"/><Relationship Id="rId4" Type="http://schemas.openxmlformats.org/officeDocument/2006/relationships/hyperlink" Target="https://www.americanbar.org/groups/public_interest/child_law/resources/child_law_practiceonline/january---december-2019/race-and-poverty-bias-in-the-child-welfare-system---strategies-f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solated twigs and flowers on a white surface">
            <a:extLst>
              <a:ext uri="{FF2B5EF4-FFF2-40B4-BE49-F238E27FC236}">
                <a16:creationId xmlns:a16="http://schemas.microsoft.com/office/drawing/2014/main" id="{5758FA3C-E8A4-8F59-C82A-A3726B5375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14" r="6315" b="2"/>
          <a:stretch/>
        </p:blipFill>
        <p:spPr>
          <a:xfrm>
            <a:off x="3584196" y="-1"/>
            <a:ext cx="8607807" cy="6871647"/>
          </a:xfrm>
          <a:custGeom>
            <a:avLst/>
            <a:gdLst/>
            <a:ahLst/>
            <a:cxnLst/>
            <a:rect l="l" t="t" r="r" b="b"/>
            <a:pathLst>
              <a:path w="8607807" h="6858000">
                <a:moveTo>
                  <a:pt x="8607807" y="0"/>
                </a:moveTo>
                <a:lnTo>
                  <a:pt x="8607807" y="6858000"/>
                </a:lnTo>
                <a:lnTo>
                  <a:pt x="2049693" y="6858000"/>
                </a:lnTo>
                <a:lnTo>
                  <a:pt x="1546051" y="6858000"/>
                </a:lnTo>
                <a:lnTo>
                  <a:pt x="1535751" y="6815348"/>
                </a:lnTo>
                <a:cubicBezTo>
                  <a:pt x="1530460" y="6761684"/>
                  <a:pt x="1515370" y="6604898"/>
                  <a:pt x="1514301" y="6536022"/>
                </a:cubicBezTo>
                <a:cubicBezTo>
                  <a:pt x="1518045" y="6478504"/>
                  <a:pt x="1528503" y="6437797"/>
                  <a:pt x="1529339" y="6402088"/>
                </a:cubicBezTo>
                <a:cubicBezTo>
                  <a:pt x="1525062" y="6346650"/>
                  <a:pt x="1502062" y="6294623"/>
                  <a:pt x="1493941" y="6256398"/>
                </a:cubicBezTo>
                <a:cubicBezTo>
                  <a:pt x="1502669" y="6241770"/>
                  <a:pt x="1469920" y="6187857"/>
                  <a:pt x="1480613" y="6172741"/>
                </a:cubicBezTo>
                <a:cubicBezTo>
                  <a:pt x="1481020" y="6152279"/>
                  <a:pt x="1458164" y="6048753"/>
                  <a:pt x="1443364" y="6006407"/>
                </a:cubicBezTo>
                <a:cubicBezTo>
                  <a:pt x="1426694" y="5958900"/>
                  <a:pt x="1390307" y="5908317"/>
                  <a:pt x="1380584" y="5887691"/>
                </a:cubicBezTo>
                <a:cubicBezTo>
                  <a:pt x="1370860" y="5867065"/>
                  <a:pt x="1392244" y="5909118"/>
                  <a:pt x="1385023" y="5882650"/>
                </a:cubicBezTo>
                <a:cubicBezTo>
                  <a:pt x="1377800" y="5856181"/>
                  <a:pt x="1345702" y="5759038"/>
                  <a:pt x="1337254" y="5728879"/>
                </a:cubicBezTo>
                <a:cubicBezTo>
                  <a:pt x="1353956" y="5727462"/>
                  <a:pt x="1323673" y="5710676"/>
                  <a:pt x="1334321" y="5701696"/>
                </a:cubicBezTo>
                <a:cubicBezTo>
                  <a:pt x="1343675" y="5695367"/>
                  <a:pt x="1336672" y="5688797"/>
                  <a:pt x="1335877" y="5681564"/>
                </a:cubicBezTo>
                <a:cubicBezTo>
                  <a:pt x="1343201" y="5672524"/>
                  <a:pt x="1329617" y="5640839"/>
                  <a:pt x="1319978" y="5632219"/>
                </a:cubicBezTo>
                <a:cubicBezTo>
                  <a:pt x="1286551" y="5611011"/>
                  <a:pt x="1310947" y="5568721"/>
                  <a:pt x="1285321" y="5551224"/>
                </a:cubicBezTo>
                <a:cubicBezTo>
                  <a:pt x="1281540" y="5545203"/>
                  <a:pt x="1279983" y="5539432"/>
                  <a:pt x="1279815" y="5533855"/>
                </a:cubicBezTo>
                <a:lnTo>
                  <a:pt x="1282507" y="5518422"/>
                </a:lnTo>
                <a:lnTo>
                  <a:pt x="1289604" y="5514404"/>
                </a:lnTo>
                <a:lnTo>
                  <a:pt x="1287766" y="5504772"/>
                </a:lnTo>
                <a:lnTo>
                  <a:pt x="1288829" y="5502102"/>
                </a:lnTo>
                <a:cubicBezTo>
                  <a:pt x="1290896" y="5497007"/>
                  <a:pt x="1292688" y="5491968"/>
                  <a:pt x="1293373" y="5486914"/>
                </a:cubicBezTo>
                <a:cubicBezTo>
                  <a:pt x="1288690" y="5472938"/>
                  <a:pt x="1272696" y="5448436"/>
                  <a:pt x="1260736" y="5418245"/>
                </a:cubicBezTo>
                <a:cubicBezTo>
                  <a:pt x="1238579" y="5385699"/>
                  <a:pt x="1238884" y="5340972"/>
                  <a:pt x="1221610" y="5305770"/>
                </a:cubicBezTo>
                <a:lnTo>
                  <a:pt x="1216099" y="5298785"/>
                </a:lnTo>
                <a:lnTo>
                  <a:pt x="1217278" y="5268992"/>
                </a:lnTo>
                <a:cubicBezTo>
                  <a:pt x="1221588" y="5263843"/>
                  <a:pt x="1222716" y="5256480"/>
                  <a:pt x="1218469" y="5250149"/>
                </a:cubicBezTo>
                <a:lnTo>
                  <a:pt x="1206220" y="5142322"/>
                </a:lnTo>
                <a:cubicBezTo>
                  <a:pt x="1205294" y="5106716"/>
                  <a:pt x="1196908" y="5091595"/>
                  <a:pt x="1212921" y="5036513"/>
                </a:cubicBezTo>
                <a:cubicBezTo>
                  <a:pt x="1234138" y="4978012"/>
                  <a:pt x="1204801" y="4893378"/>
                  <a:pt x="1212183" y="4827738"/>
                </a:cubicBezTo>
                <a:cubicBezTo>
                  <a:pt x="1183151" y="4792886"/>
                  <a:pt x="1209228" y="4811487"/>
                  <a:pt x="1202048" y="4774693"/>
                </a:cubicBezTo>
                <a:cubicBezTo>
                  <a:pt x="1202483" y="4751423"/>
                  <a:pt x="1202919" y="4728152"/>
                  <a:pt x="1203354" y="4704882"/>
                </a:cubicBezTo>
                <a:lnTo>
                  <a:pt x="1201502" y="4691500"/>
                </a:lnTo>
                <a:lnTo>
                  <a:pt x="1194919" y="4687895"/>
                </a:lnTo>
                <a:lnTo>
                  <a:pt x="1187792" y="4667873"/>
                </a:lnTo>
                <a:cubicBezTo>
                  <a:pt x="1186060" y="4660351"/>
                  <a:pt x="1185291" y="4652220"/>
                  <a:pt x="1186080" y="4643189"/>
                </a:cubicBezTo>
                <a:cubicBezTo>
                  <a:pt x="1199189" y="4613276"/>
                  <a:pt x="1167081" y="4562691"/>
                  <a:pt x="1184722" y="4525834"/>
                </a:cubicBezTo>
                <a:cubicBezTo>
                  <a:pt x="1182407" y="4490142"/>
                  <a:pt x="1175424" y="4451369"/>
                  <a:pt x="1172188" y="4429037"/>
                </a:cubicBezTo>
                <a:cubicBezTo>
                  <a:pt x="1161331" y="4419671"/>
                  <a:pt x="1178123" y="4389539"/>
                  <a:pt x="1165306" y="4391841"/>
                </a:cubicBezTo>
                <a:cubicBezTo>
                  <a:pt x="1171061" y="4381101"/>
                  <a:pt x="1173552" y="4338138"/>
                  <a:pt x="1168602" y="4327040"/>
                </a:cubicBezTo>
                <a:lnTo>
                  <a:pt x="1178384" y="4271714"/>
                </a:lnTo>
                <a:lnTo>
                  <a:pt x="1177294" y="4266170"/>
                </a:lnTo>
                <a:cubicBezTo>
                  <a:pt x="1177138" y="4260404"/>
                  <a:pt x="1177520" y="4242660"/>
                  <a:pt x="1177448" y="4237120"/>
                </a:cubicBezTo>
                <a:cubicBezTo>
                  <a:pt x="1177252" y="4235726"/>
                  <a:pt x="1177058" y="4234331"/>
                  <a:pt x="1176863" y="4232937"/>
                </a:cubicBezTo>
                <a:lnTo>
                  <a:pt x="1162386" y="4198811"/>
                </a:lnTo>
                <a:cubicBezTo>
                  <a:pt x="1162950" y="4194190"/>
                  <a:pt x="1174655" y="4191224"/>
                  <a:pt x="1174343" y="4184054"/>
                </a:cubicBezTo>
                <a:lnTo>
                  <a:pt x="1160516" y="4155792"/>
                </a:lnTo>
                <a:lnTo>
                  <a:pt x="1161365" y="4150364"/>
                </a:lnTo>
                <a:lnTo>
                  <a:pt x="1144878" y="4068165"/>
                </a:lnTo>
                <a:lnTo>
                  <a:pt x="1123687" y="3997737"/>
                </a:lnTo>
                <a:lnTo>
                  <a:pt x="1096720" y="3746801"/>
                </a:lnTo>
                <a:cubicBezTo>
                  <a:pt x="1083618" y="3632695"/>
                  <a:pt x="1064313" y="3629437"/>
                  <a:pt x="1047682" y="3510652"/>
                </a:cubicBezTo>
                <a:cubicBezTo>
                  <a:pt x="1048550" y="3470281"/>
                  <a:pt x="1049418" y="3429910"/>
                  <a:pt x="1050285" y="3389539"/>
                </a:cubicBezTo>
                <a:lnTo>
                  <a:pt x="1030166" y="3314219"/>
                </a:lnTo>
                <a:lnTo>
                  <a:pt x="1034128" y="3253967"/>
                </a:lnTo>
                <a:lnTo>
                  <a:pt x="1007751" y="3192563"/>
                </a:lnTo>
                <a:cubicBezTo>
                  <a:pt x="1003323" y="3186732"/>
                  <a:pt x="1001150" y="3181063"/>
                  <a:pt x="1000384" y="3175520"/>
                </a:cubicBezTo>
                <a:cubicBezTo>
                  <a:pt x="1000734" y="3170366"/>
                  <a:pt x="1001085" y="3165212"/>
                  <a:pt x="1001435" y="3160058"/>
                </a:cubicBezTo>
                <a:lnTo>
                  <a:pt x="968918" y="3106456"/>
                </a:lnTo>
                <a:cubicBezTo>
                  <a:pt x="957125" y="3086347"/>
                  <a:pt x="955617" y="3059144"/>
                  <a:pt x="934483" y="3025607"/>
                </a:cubicBezTo>
                <a:cubicBezTo>
                  <a:pt x="914631" y="2991085"/>
                  <a:pt x="908933" y="2999692"/>
                  <a:pt x="879229" y="2942341"/>
                </a:cubicBezTo>
                <a:cubicBezTo>
                  <a:pt x="850845" y="2891400"/>
                  <a:pt x="820829" y="2801223"/>
                  <a:pt x="798666" y="2755714"/>
                </a:cubicBezTo>
                <a:cubicBezTo>
                  <a:pt x="773970" y="2709171"/>
                  <a:pt x="758278" y="2710053"/>
                  <a:pt x="746962" y="2689587"/>
                </a:cubicBezTo>
                <a:lnTo>
                  <a:pt x="712796" y="2609586"/>
                </a:lnTo>
                <a:lnTo>
                  <a:pt x="697701" y="2594856"/>
                </a:lnTo>
                <a:cubicBezTo>
                  <a:pt x="697743" y="2593626"/>
                  <a:pt x="697784" y="2592396"/>
                  <a:pt x="697823" y="2591165"/>
                </a:cubicBezTo>
                <a:lnTo>
                  <a:pt x="679645" y="2567493"/>
                </a:lnTo>
                <a:lnTo>
                  <a:pt x="680789" y="2566723"/>
                </a:lnTo>
                <a:cubicBezTo>
                  <a:pt x="682946" y="2564457"/>
                  <a:pt x="683757" y="2561765"/>
                  <a:pt x="681771" y="2558109"/>
                </a:cubicBezTo>
                <a:cubicBezTo>
                  <a:pt x="705290" y="2557210"/>
                  <a:pt x="688388" y="2553357"/>
                  <a:pt x="680456" y="2542663"/>
                </a:cubicBezTo>
                <a:cubicBezTo>
                  <a:pt x="679482" y="2529115"/>
                  <a:pt x="677183" y="2488664"/>
                  <a:pt x="675922" y="2476820"/>
                </a:cubicBezTo>
                <a:lnTo>
                  <a:pt x="672894" y="2471591"/>
                </a:lnTo>
                <a:lnTo>
                  <a:pt x="673143" y="2471379"/>
                </a:lnTo>
                <a:cubicBezTo>
                  <a:pt x="673152" y="2470017"/>
                  <a:pt x="672405" y="2468214"/>
                  <a:pt x="670567" y="2465654"/>
                </a:cubicBezTo>
                <a:lnTo>
                  <a:pt x="667369" y="2462052"/>
                </a:lnTo>
                <a:lnTo>
                  <a:pt x="661495" y="2451906"/>
                </a:lnTo>
                <a:cubicBezTo>
                  <a:pt x="661510" y="2450510"/>
                  <a:pt x="661525" y="2449113"/>
                  <a:pt x="661540" y="2447717"/>
                </a:cubicBezTo>
                <a:lnTo>
                  <a:pt x="664540" y="2445047"/>
                </a:lnTo>
                <a:lnTo>
                  <a:pt x="663581" y="2444265"/>
                </a:lnTo>
                <a:cubicBezTo>
                  <a:pt x="653014" y="2439598"/>
                  <a:pt x="642406" y="2441014"/>
                  <a:pt x="663129" y="2421760"/>
                </a:cubicBezTo>
                <a:cubicBezTo>
                  <a:pt x="643271" y="2409372"/>
                  <a:pt x="657229" y="2399993"/>
                  <a:pt x="650205" y="2375201"/>
                </a:cubicBezTo>
                <a:cubicBezTo>
                  <a:pt x="634911" y="2369643"/>
                  <a:pt x="634260" y="2360648"/>
                  <a:pt x="638008" y="2350147"/>
                </a:cubicBezTo>
                <a:cubicBezTo>
                  <a:pt x="621083" y="2329939"/>
                  <a:pt x="620949" y="2305558"/>
                  <a:pt x="609851" y="2279762"/>
                </a:cubicBezTo>
                <a:lnTo>
                  <a:pt x="585585" y="2151458"/>
                </a:lnTo>
                <a:lnTo>
                  <a:pt x="581391" y="2148616"/>
                </a:lnTo>
                <a:cubicBezTo>
                  <a:pt x="578821" y="2146496"/>
                  <a:pt x="577525" y="2144881"/>
                  <a:pt x="577083" y="2143541"/>
                </a:cubicBezTo>
                <a:lnTo>
                  <a:pt x="577251" y="2143279"/>
                </a:lnTo>
                <a:lnTo>
                  <a:pt x="546845" y="2081459"/>
                </a:lnTo>
                <a:cubicBezTo>
                  <a:pt x="538270" y="2069798"/>
                  <a:pt x="486356" y="1952009"/>
                  <a:pt x="470837" y="1927526"/>
                </a:cubicBezTo>
                <a:lnTo>
                  <a:pt x="428154" y="1653876"/>
                </a:lnTo>
                <a:lnTo>
                  <a:pt x="392797" y="1507176"/>
                </a:lnTo>
                <a:cubicBezTo>
                  <a:pt x="380165" y="1501458"/>
                  <a:pt x="369910" y="1448213"/>
                  <a:pt x="372847" y="1437646"/>
                </a:cubicBezTo>
                <a:cubicBezTo>
                  <a:pt x="369015" y="1430935"/>
                  <a:pt x="338503" y="1373479"/>
                  <a:pt x="344479" y="1364974"/>
                </a:cubicBezTo>
                <a:cubicBezTo>
                  <a:pt x="332264" y="1339484"/>
                  <a:pt x="321736" y="1307918"/>
                  <a:pt x="299558" y="1284709"/>
                </a:cubicBezTo>
                <a:cubicBezTo>
                  <a:pt x="277380" y="1261500"/>
                  <a:pt x="259203" y="1267387"/>
                  <a:pt x="243216" y="1246922"/>
                </a:cubicBezTo>
                <a:cubicBezTo>
                  <a:pt x="227230" y="1226457"/>
                  <a:pt x="218454" y="1164523"/>
                  <a:pt x="203639" y="1161920"/>
                </a:cubicBezTo>
                <a:cubicBezTo>
                  <a:pt x="192352" y="1142649"/>
                  <a:pt x="198158" y="1131546"/>
                  <a:pt x="169195" y="1085737"/>
                </a:cubicBezTo>
                <a:cubicBezTo>
                  <a:pt x="139228" y="1000958"/>
                  <a:pt x="140891" y="967704"/>
                  <a:pt x="98775" y="908263"/>
                </a:cubicBezTo>
                <a:cubicBezTo>
                  <a:pt x="45025" y="829417"/>
                  <a:pt x="34038" y="815844"/>
                  <a:pt x="43820" y="711217"/>
                </a:cubicBezTo>
                <a:cubicBezTo>
                  <a:pt x="34816" y="658186"/>
                  <a:pt x="43273" y="612368"/>
                  <a:pt x="44748" y="590072"/>
                </a:cubicBezTo>
                <a:lnTo>
                  <a:pt x="36767" y="545639"/>
                </a:lnTo>
                <a:cubicBezTo>
                  <a:pt x="36093" y="527311"/>
                  <a:pt x="35418" y="508983"/>
                  <a:pt x="34744" y="490655"/>
                </a:cubicBezTo>
                <a:cubicBezTo>
                  <a:pt x="34670" y="457530"/>
                  <a:pt x="29296" y="472114"/>
                  <a:pt x="29222" y="438989"/>
                </a:cubicBezTo>
                <a:cubicBezTo>
                  <a:pt x="29152" y="438889"/>
                  <a:pt x="2578" y="396379"/>
                  <a:pt x="2507" y="396276"/>
                </a:cubicBezTo>
                <a:cubicBezTo>
                  <a:pt x="-7796" y="384713"/>
                  <a:pt x="17492" y="336163"/>
                  <a:pt x="9810" y="316602"/>
                </a:cubicBezTo>
                <a:lnTo>
                  <a:pt x="25323" y="268307"/>
                </a:lnTo>
                <a:cubicBezTo>
                  <a:pt x="20582" y="240926"/>
                  <a:pt x="55391" y="238035"/>
                  <a:pt x="50278" y="194719"/>
                </a:cubicBezTo>
                <a:cubicBezTo>
                  <a:pt x="49891" y="157325"/>
                  <a:pt x="41873" y="124589"/>
                  <a:pt x="47653" y="93227"/>
                </a:cubicBezTo>
                <a:cubicBezTo>
                  <a:pt x="41389" y="80085"/>
                  <a:pt x="38874" y="67855"/>
                  <a:pt x="48323" y="56555"/>
                </a:cubicBezTo>
                <a:cubicBezTo>
                  <a:pt x="46028" y="30289"/>
                  <a:pt x="37896" y="18621"/>
                  <a:pt x="38423" y="5312"/>
                </a:cubicBezTo>
                <a:lnTo>
                  <a:pt x="39875" y="1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83DE92-645E-CF40-1BC9-8E66F28F6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6473" y="1302328"/>
            <a:ext cx="3737662" cy="2261144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/>
              <a:t>Engagement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224464-ED03-2738-BB94-BE1ACF5BD3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4305" y="5676900"/>
            <a:ext cx="3439235" cy="95531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Paula Bibbs-Samuels, MS, LPC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244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2744B-5740-0A0D-2790-B6C8BED2B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3540AC-99D0-3561-1ED9-A3B5468BA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To understand the difference between hearing and listening</a:t>
            </a:r>
          </a:p>
          <a:p>
            <a:r>
              <a:rPr lang="en-US" sz="2800" dirty="0"/>
              <a:t>Engagement &amp; Buy-In</a:t>
            </a:r>
          </a:p>
          <a:p>
            <a:r>
              <a:rPr lang="en-US" sz="2800" dirty="0"/>
              <a:t>To draw attention to biases</a:t>
            </a:r>
          </a:p>
          <a:p>
            <a:r>
              <a:rPr lang="en-US" sz="2800" dirty="0"/>
              <a:t>To share my story, means to share myself</a:t>
            </a:r>
          </a:p>
          <a:p>
            <a:r>
              <a:rPr lang="en-US" sz="2800" dirty="0"/>
              <a:t>Listen</a:t>
            </a:r>
          </a:p>
        </p:txBody>
      </p:sp>
    </p:spTree>
    <p:extLst>
      <p:ext uri="{BB962C8B-B14F-4D97-AF65-F5344CB8AC3E}">
        <p14:creationId xmlns:p14="http://schemas.microsoft.com/office/powerpoint/2010/main" val="805136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32" name="Rectangle 1031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33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B5790A-208C-618E-8349-42EE33D8B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145" y="1241266"/>
            <a:ext cx="4535926" cy="315375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Hear vs listen</a:t>
            </a:r>
          </a:p>
        </p:txBody>
      </p:sp>
      <p:grpSp>
        <p:nvGrpSpPr>
          <p:cNvPr id="1037" name="Group 1036">
            <a:extLst>
              <a:ext uri="{FF2B5EF4-FFF2-40B4-BE49-F238E27FC236}">
                <a16:creationId xmlns:a16="http://schemas.microsoft.com/office/drawing/2014/main" id="{7E2D86BB-893F-471B-AD66-50E01777C0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3333" y="396837"/>
            <a:ext cx="6451503" cy="6058999"/>
            <a:chOff x="423333" y="396837"/>
            <a:chExt cx="6451503" cy="6058999"/>
          </a:xfrm>
        </p:grpSpPr>
        <p:sp>
          <p:nvSpPr>
            <p:cNvPr id="1038" name="Rectangle 1037">
              <a:extLst>
                <a:ext uri="{FF2B5EF4-FFF2-40B4-BE49-F238E27FC236}">
                  <a16:creationId xmlns:a16="http://schemas.microsoft.com/office/drawing/2014/main" id="{61E3F80D-79C6-468A-83E4-3FEA58556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flipH="1">
              <a:off x="423333" y="402165"/>
              <a:ext cx="522933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39" name="Freeform 5">
              <a:extLst>
                <a:ext uri="{FF2B5EF4-FFF2-40B4-BE49-F238E27FC236}">
                  <a16:creationId xmlns:a16="http://schemas.microsoft.com/office/drawing/2014/main" id="{009504C1-96CE-44B4-8DF0-613CF9D1DA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400000" flipH="1">
              <a:off x="3161515" y="2801722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0" name="Freeform 5">
              <a:extLst>
                <a:ext uri="{FF2B5EF4-FFF2-40B4-BE49-F238E27FC236}">
                  <a16:creationId xmlns:a16="http://schemas.microsoft.com/office/drawing/2014/main" id="{1F299836-4C10-4395-B386-C0FA537C41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677511" flipH="1">
              <a:off x="5004670" y="1826079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026" name="Picture 2" descr="When do you use “hear” instead of “listen”? - Quora">
            <a:extLst>
              <a:ext uri="{FF2B5EF4-FFF2-40B4-BE49-F238E27FC236}">
                <a16:creationId xmlns:a16="http://schemas.microsoft.com/office/drawing/2014/main" id="{3E80A0A4-A32F-A1C4-39AC-9EDB4BD603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62" r="3" b="1153"/>
          <a:stretch/>
        </p:blipFill>
        <p:spPr bwMode="auto">
          <a:xfrm>
            <a:off x="534794" y="748145"/>
            <a:ext cx="5405227" cy="499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18757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9B2A8-B303-1271-9768-8FBCDDC28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Listen 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851B16-54F9-8F59-6618-32900ECE5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424205"/>
            <a:ext cx="9244105" cy="42545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First-hand experience is often considered a better qualification than just being formally educated.  </a:t>
            </a:r>
          </a:p>
          <a:p>
            <a:pPr marL="0" indent="0">
              <a:buNone/>
            </a:pPr>
            <a:r>
              <a:rPr lang="en-US" sz="2400" dirty="0"/>
              <a:t>Parents, families, and caregivers have this first-hand experience, so who better to speak up about the child welfare system than them?</a:t>
            </a:r>
          </a:p>
          <a:p>
            <a:pPr marL="0" indent="0">
              <a:buNone/>
            </a:pPr>
            <a:r>
              <a:rPr lang="en-US" sz="2400" dirty="0"/>
              <a:t>Who most likely knows their child best?</a:t>
            </a:r>
          </a:p>
          <a:p>
            <a:pPr marL="0" indent="0">
              <a:buNone/>
            </a:pPr>
            <a:r>
              <a:rPr lang="en-US" sz="2400" dirty="0"/>
              <a:t>Who can share the different supports and strengths of the family?</a:t>
            </a:r>
          </a:p>
          <a:p>
            <a:pPr marL="0" indent="0">
              <a:buNone/>
            </a:pPr>
            <a:r>
              <a:rPr lang="en-US" sz="2400" dirty="0"/>
              <a:t>Who is more likely to give an honest critique of the child welfare system?</a:t>
            </a:r>
          </a:p>
        </p:txBody>
      </p:sp>
    </p:spTree>
    <p:extLst>
      <p:ext uri="{BB962C8B-B14F-4D97-AF65-F5344CB8AC3E}">
        <p14:creationId xmlns:p14="http://schemas.microsoft.com/office/powerpoint/2010/main" val="383794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78C25-94F3-77DF-82AB-A253F6F98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Listen Up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FFF072-544B-1598-3508-4D31A0E7DD96}"/>
              </a:ext>
            </a:extLst>
          </p:cNvPr>
          <p:cNvSpPr txBox="1"/>
          <p:nvPr/>
        </p:nvSpPr>
        <p:spPr>
          <a:xfrm>
            <a:off x="1585427" y="2607449"/>
            <a:ext cx="3950233" cy="347787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sz="4400" dirty="0"/>
              <a:t>Engagement</a:t>
            </a:r>
          </a:p>
          <a:p>
            <a:pPr algn="ctr"/>
            <a:endParaRPr lang="en-US" sz="4400" dirty="0"/>
          </a:p>
          <a:p>
            <a:pPr algn="ctr"/>
            <a:r>
              <a:rPr lang="en-US" sz="4400" dirty="0"/>
              <a:t>Involvement</a:t>
            </a:r>
          </a:p>
          <a:p>
            <a:pPr algn="ctr"/>
            <a:r>
              <a:rPr lang="en-US" sz="4400" dirty="0"/>
              <a:t>Togetherness</a:t>
            </a:r>
          </a:p>
          <a:p>
            <a:pPr algn="ctr"/>
            <a:r>
              <a:rPr lang="en-US" sz="4400" dirty="0"/>
              <a:t>Joint effort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4E63B4-B454-52F9-EAF8-F96082456D3D}"/>
              </a:ext>
            </a:extLst>
          </p:cNvPr>
          <p:cNvSpPr txBox="1"/>
          <p:nvPr/>
        </p:nvSpPr>
        <p:spPr>
          <a:xfrm>
            <a:off x="6608910" y="2607449"/>
            <a:ext cx="4944461" cy="415498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sz="4400" dirty="0"/>
              <a:t>Buy-In</a:t>
            </a:r>
          </a:p>
          <a:p>
            <a:pPr algn="ctr"/>
            <a:endParaRPr lang="en-US" sz="4400" dirty="0"/>
          </a:p>
          <a:p>
            <a:pPr algn="ctr"/>
            <a:r>
              <a:rPr lang="en-US" sz="4400" dirty="0"/>
              <a:t>Acceptance</a:t>
            </a:r>
          </a:p>
          <a:p>
            <a:pPr algn="ctr"/>
            <a:r>
              <a:rPr lang="en-US" sz="4400" dirty="0"/>
              <a:t>Willingness to actively support</a:t>
            </a:r>
          </a:p>
          <a:p>
            <a:pPr algn="ctr"/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03012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DF359-52FA-C811-BD2B-6B2F3256E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979D7-7F26-9C5A-8167-FCA56DF09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629" y="2380343"/>
            <a:ext cx="11045371" cy="4310743"/>
          </a:xfrm>
        </p:spPr>
        <p:txBody>
          <a:bodyPr>
            <a:noAutofit/>
          </a:bodyPr>
          <a:lstStyle/>
          <a:p>
            <a:endParaRPr lang="en-US" sz="3200" dirty="0"/>
          </a:p>
          <a:p>
            <a:r>
              <a:rPr lang="en-US" sz="3200" dirty="0"/>
              <a:t>Early </a:t>
            </a:r>
          </a:p>
          <a:p>
            <a:r>
              <a:rPr lang="en-US" sz="3200" dirty="0"/>
              <a:t>Give space for family, parent, and caregiver voice</a:t>
            </a:r>
          </a:p>
          <a:p>
            <a:r>
              <a:rPr lang="en-US" sz="3200" dirty="0"/>
              <a:t>Create comfortable feedback loops</a:t>
            </a:r>
          </a:p>
          <a:p>
            <a:r>
              <a:rPr lang="en-US" sz="3200" dirty="0"/>
              <a:t>Connect families with peer supports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328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5D8C4-A109-76C1-C3F7-FE90B70B4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7E0F9-98F6-F484-10E4-F40710D48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657" y="2603500"/>
            <a:ext cx="11001829" cy="34163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dirty="0"/>
          </a:p>
          <a:p>
            <a:pPr marL="0" indent="0" algn="ctr">
              <a:buNone/>
            </a:pPr>
            <a:endParaRPr lang="en-US" sz="3600" dirty="0"/>
          </a:p>
          <a:p>
            <a:pPr marL="0" indent="0" algn="ctr">
              <a:buNone/>
            </a:pPr>
            <a:r>
              <a:rPr lang="en-US" sz="5400" b="1" dirty="0">
                <a:solidFill>
                  <a:srgbClr val="FF0000"/>
                </a:solidFill>
              </a:rPr>
              <a:t>FATHERS</a:t>
            </a:r>
          </a:p>
        </p:txBody>
      </p:sp>
    </p:spTree>
    <p:extLst>
      <p:ext uri="{BB962C8B-B14F-4D97-AF65-F5344CB8AC3E}">
        <p14:creationId xmlns:p14="http://schemas.microsoft.com/office/powerpoint/2010/main" val="1266758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DF359-52FA-C811-BD2B-6B2F3256E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979D7-7F26-9C5A-8167-FCA56DF09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629" y="2380343"/>
            <a:ext cx="11045371" cy="4310743"/>
          </a:xfrm>
        </p:spPr>
        <p:txBody>
          <a:bodyPr>
            <a:noAutofit/>
          </a:bodyPr>
          <a:lstStyle/>
          <a:p>
            <a:endParaRPr lang="en-US" sz="2800" dirty="0"/>
          </a:p>
          <a:p>
            <a:endParaRPr lang="en-US" sz="2800" dirty="0"/>
          </a:p>
          <a:p>
            <a:r>
              <a:rPr lang="en-US" sz="3200" dirty="0"/>
              <a:t>Engage families in case planning</a:t>
            </a:r>
          </a:p>
          <a:p>
            <a:r>
              <a:rPr lang="en-US" sz="3200" dirty="0"/>
              <a:t>Engage families in child placement</a:t>
            </a:r>
          </a:p>
          <a:p>
            <a:r>
              <a:rPr lang="en-US" sz="3200" dirty="0"/>
              <a:t>Engage family members</a:t>
            </a:r>
          </a:p>
          <a:p>
            <a:r>
              <a:rPr lang="en-US" sz="3200" dirty="0"/>
              <a:t>Engage community members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85137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43" name="Group 5142">
            <a:extLst>
              <a:ext uri="{FF2B5EF4-FFF2-40B4-BE49-F238E27FC236}">
                <a16:creationId xmlns:a16="http://schemas.microsoft.com/office/drawing/2014/main" id="{EED2E2BB-3846-41EB-9F1E-92C33C4A8F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130" name="Rectangle 5129">
              <a:extLst>
                <a:ext uri="{FF2B5EF4-FFF2-40B4-BE49-F238E27FC236}">
                  <a16:creationId xmlns:a16="http://schemas.microsoft.com/office/drawing/2014/main" id="{C73D5773-5AC9-444A-A47A-EB6656ACDC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131" name="Freeform 5">
              <a:extLst>
                <a:ext uri="{FF2B5EF4-FFF2-40B4-BE49-F238E27FC236}">
                  <a16:creationId xmlns:a16="http://schemas.microsoft.com/office/drawing/2014/main" id="{81EB4475-C020-4325-AF59-31FCBFB7C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44" name="Rectangle 5143">
            <a:extLst>
              <a:ext uri="{FF2B5EF4-FFF2-40B4-BE49-F238E27FC236}">
                <a16:creationId xmlns:a16="http://schemas.microsoft.com/office/drawing/2014/main" id="{F7689D68-C339-4D5B-9DAA-E13F6BD4D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5D94AC-F0A2-4518-51FC-C616373C7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975" y="4517136"/>
            <a:ext cx="10807180" cy="11749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b="1" i="0" kern="120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Biases</a:t>
            </a:r>
          </a:p>
        </p:txBody>
      </p:sp>
      <p:pic>
        <p:nvPicPr>
          <p:cNvPr id="5122" name="Picture 2" descr="How to Avoid Behavioral Biases in Finance to Make Better Investments">
            <a:extLst>
              <a:ext uri="{FF2B5EF4-FFF2-40B4-BE49-F238E27FC236}">
                <a16:creationId xmlns:a16="http://schemas.microsoft.com/office/drawing/2014/main" id="{BA6C78AA-4716-7C95-25B1-D3A99DA27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4845" y="952785"/>
            <a:ext cx="4602657" cy="3062859"/>
          </a:xfrm>
          <a:prstGeom prst="roundRect">
            <a:avLst>
              <a:gd name="adj" fmla="val 1858"/>
            </a:avLst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ow behavioral bias impacts investment | Essentia Analytics">
            <a:extLst>
              <a:ext uri="{FF2B5EF4-FFF2-40B4-BE49-F238E27FC236}">
                <a16:creationId xmlns:a16="http://schemas.microsoft.com/office/drawing/2014/main" id="{86A9869D-C37F-3831-0DF6-A978104F2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42866" y="1086310"/>
            <a:ext cx="5914289" cy="2929334"/>
          </a:xfrm>
          <a:prstGeom prst="roundRect">
            <a:avLst>
              <a:gd name="adj" fmla="val 0"/>
            </a:avLst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062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11CAC6F2-0806-417B-BF5D-5AEF6195F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723B02-0AAB-4F6E-BA41-8ED99D559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1FEB5E-0833-8063-882E-899D0BB1A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5237" y="2380343"/>
            <a:ext cx="3382297" cy="174975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Biases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353E2CA-FA08-D88D-02A6-8E5F07B7D1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1656697"/>
              </p:ext>
            </p:extLst>
          </p:nvPr>
        </p:nvGraphicFramePr>
        <p:xfrm>
          <a:off x="648929" y="1143000"/>
          <a:ext cx="7511843" cy="449729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3655878">
                  <a:extLst>
                    <a:ext uri="{9D8B030D-6E8A-4147-A177-3AD203B41FA5}">
                      <a16:colId xmlns:a16="http://schemas.microsoft.com/office/drawing/2014/main" val="1377645055"/>
                    </a:ext>
                  </a:extLst>
                </a:gridCol>
                <a:gridCol w="3855965">
                  <a:extLst>
                    <a:ext uri="{9D8B030D-6E8A-4147-A177-3AD203B41FA5}">
                      <a16:colId xmlns:a16="http://schemas.microsoft.com/office/drawing/2014/main" val="2214176956"/>
                    </a:ext>
                  </a:extLst>
                </a:gridCol>
              </a:tblGrid>
              <a:tr h="705084">
                <a:tc>
                  <a:txBody>
                    <a:bodyPr/>
                    <a:lstStyle/>
                    <a:p>
                      <a:pPr algn="ctr"/>
                      <a:r>
                        <a:rPr lang="en-US" sz="3300"/>
                        <a:t>Explicit</a:t>
                      </a:r>
                    </a:p>
                  </a:txBody>
                  <a:tcPr marL="83820" marR="83820" marT="41910" marB="419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/>
                        <a:t>Implicit</a:t>
                      </a:r>
                    </a:p>
                  </a:txBody>
                  <a:tcPr marL="83820" marR="83820" marT="41910" marB="41910"/>
                </a:tc>
                <a:extLst>
                  <a:ext uri="{0D108BD9-81ED-4DB2-BD59-A6C34878D82A}">
                    <a16:rowId xmlns:a16="http://schemas.microsoft.com/office/drawing/2014/main" val="1579946909"/>
                  </a:ext>
                </a:extLst>
              </a:tr>
              <a:tr h="705084">
                <a:tc>
                  <a:txBody>
                    <a:bodyPr/>
                    <a:lstStyle/>
                    <a:p>
                      <a:r>
                        <a:rPr lang="en-US" sz="3300"/>
                        <a:t>Racism</a:t>
                      </a:r>
                    </a:p>
                  </a:txBody>
                  <a:tcPr marL="83820" marR="83820" marT="41910" marB="41910"/>
                </a:tc>
                <a:tc>
                  <a:txBody>
                    <a:bodyPr/>
                    <a:lstStyle/>
                    <a:p>
                      <a:r>
                        <a:rPr lang="en-US" sz="3300"/>
                        <a:t>Racial Profiling</a:t>
                      </a:r>
                    </a:p>
                  </a:txBody>
                  <a:tcPr marL="83820" marR="83820" marT="41910" marB="41910"/>
                </a:tc>
                <a:extLst>
                  <a:ext uri="{0D108BD9-81ED-4DB2-BD59-A6C34878D82A}">
                    <a16:rowId xmlns:a16="http://schemas.microsoft.com/office/drawing/2014/main" val="3464864799"/>
                  </a:ext>
                </a:extLst>
              </a:tr>
              <a:tr h="1848462">
                <a:tc>
                  <a:txBody>
                    <a:bodyPr/>
                    <a:lstStyle/>
                    <a:p>
                      <a:r>
                        <a:rPr lang="en-US" sz="3300"/>
                        <a:t>Prejudice</a:t>
                      </a:r>
                    </a:p>
                  </a:txBody>
                  <a:tcPr marL="83820" marR="83820" marT="41910" marB="41910"/>
                </a:tc>
                <a:tc>
                  <a:txBody>
                    <a:bodyPr/>
                    <a:lstStyle/>
                    <a:p>
                      <a:r>
                        <a:rPr lang="en-US" sz="3300"/>
                        <a:t>Affinity bias – favoring those similar </a:t>
                      </a:r>
                    </a:p>
                  </a:txBody>
                  <a:tcPr marL="83820" marR="83820" marT="41910" marB="41910"/>
                </a:tc>
                <a:extLst>
                  <a:ext uri="{0D108BD9-81ED-4DB2-BD59-A6C34878D82A}">
                    <a16:rowId xmlns:a16="http://schemas.microsoft.com/office/drawing/2014/main" val="3306006845"/>
                  </a:ext>
                </a:extLst>
              </a:tr>
              <a:tr h="1238660">
                <a:tc>
                  <a:txBody>
                    <a:bodyPr/>
                    <a:lstStyle/>
                    <a:p>
                      <a:r>
                        <a:rPr lang="en-US" sz="3300"/>
                        <a:t>Discrimination</a:t>
                      </a:r>
                    </a:p>
                  </a:txBody>
                  <a:tcPr marL="83820" marR="83820" marT="41910" marB="41910"/>
                </a:tc>
                <a:tc>
                  <a:txBody>
                    <a:bodyPr/>
                    <a:lstStyle/>
                    <a:p>
                      <a:endParaRPr lang="en-US" sz="3300" dirty="0"/>
                    </a:p>
                  </a:txBody>
                  <a:tcPr marL="83820" marR="83820" marT="41910" marB="41910"/>
                </a:tc>
                <a:extLst>
                  <a:ext uri="{0D108BD9-81ED-4DB2-BD59-A6C34878D82A}">
                    <a16:rowId xmlns:a16="http://schemas.microsoft.com/office/drawing/2014/main" val="1418681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67358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4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11CAC6F2-0806-417B-BF5D-5AEF6195F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4723B02-0AAB-4F6E-BA41-8ED99D559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FF85F4-1F43-ABAA-2B0B-DF27B28E0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2463" y="2757521"/>
            <a:ext cx="2400949" cy="1143000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6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Biases</a:t>
            </a:r>
          </a:p>
        </p:txBody>
      </p:sp>
      <p:pic>
        <p:nvPicPr>
          <p:cNvPr id="6" name="Online Media 5" descr="Our Hidden Biases">
            <a:hlinkClick r:id="" action="ppaction://media"/>
            <a:extLst>
              <a:ext uri="{FF2B5EF4-FFF2-40B4-BE49-F238E27FC236}">
                <a16:creationId xmlns:a16="http://schemas.microsoft.com/office/drawing/2014/main" id="{12152602-DE8F-BF36-D4EC-A0B241B21AF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484094" y="1169894"/>
            <a:ext cx="8948369" cy="51318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24470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01847-A382-D160-07E7-A96BAC2E9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Ways to reduce implicit bias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827B1-5F4B-E407-DE3E-383A34741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224" y="2603500"/>
            <a:ext cx="11201400" cy="3416300"/>
          </a:xfrm>
        </p:spPr>
        <p:txBody>
          <a:bodyPr>
            <a:normAutofit/>
          </a:bodyPr>
          <a:lstStyle/>
          <a:p>
            <a:r>
              <a:rPr lang="en-US" sz="2400" dirty="0"/>
              <a:t>Intentionally interact with those from diverse backgrounds</a:t>
            </a:r>
          </a:p>
          <a:p>
            <a:r>
              <a:rPr lang="en-US" sz="2400" dirty="0"/>
              <a:t>Counter-stereotyping – exposure to factual information that counters the stereotype</a:t>
            </a:r>
          </a:p>
          <a:p>
            <a:r>
              <a:rPr lang="en-US" sz="2400" dirty="0"/>
              <a:t>Be honest with yourself</a:t>
            </a:r>
          </a:p>
          <a:p>
            <a:r>
              <a:rPr lang="en-US" sz="2400" dirty="0"/>
              <a:t>Evaluate your actions, attitudes, and behaviors</a:t>
            </a:r>
          </a:p>
          <a:p>
            <a:r>
              <a:rPr lang="en-US" sz="2400" dirty="0"/>
              <a:t>Take bias training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07787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39" name="Group 3138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140" name="Rectangle 3139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41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43" name="Rectangle 3142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45" name="Freeform 5">
            <a:extLst>
              <a:ext uri="{FF2B5EF4-FFF2-40B4-BE49-F238E27FC236}">
                <a16:creationId xmlns:a16="http://schemas.microsoft.com/office/drawing/2014/main" id="{11CAC6F2-0806-417B-BF5D-5AEF6195F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147" name="Rectangle 3146">
            <a:extLst>
              <a:ext uri="{FF2B5EF4-FFF2-40B4-BE49-F238E27FC236}">
                <a16:creationId xmlns:a16="http://schemas.microsoft.com/office/drawing/2014/main" id="{D4723B02-0AAB-4F6E-BA41-8ED99D559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E38DF3-B223-60AF-1E77-234E518C4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0773" y="1113062"/>
            <a:ext cx="3382297" cy="328195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To share my story, means to share myself</a:t>
            </a:r>
            <a:br>
              <a:rPr lang="en-US" sz="4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endParaRPr lang="en-US" sz="42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076" name="Picture 4" descr="I Will Share my Story and Give God all the Glory – My Loud Whispers of Hope">
            <a:extLst>
              <a:ext uri="{FF2B5EF4-FFF2-40B4-BE49-F238E27FC236}">
                <a16:creationId xmlns:a16="http://schemas.microsoft.com/office/drawing/2014/main" id="{494DF213-6FF1-3B7C-7BC5-C85FA7CD9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388" y="657622"/>
            <a:ext cx="5542756" cy="5542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63486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F448CB3-7B4F-45D7-B7C0-DF553DF61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C5305EA-7A88-413D-BE8A-47A02476F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FCA94DB5-FE56-4A3D-BC48-31B559519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F9ED434F-8767-46CC-B26B-5AF62FF01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C6A371C-C27A-CD39-20CA-18D608B285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7391408"/>
              </p:ext>
            </p:extLst>
          </p:nvPr>
        </p:nvGraphicFramePr>
        <p:xfrm>
          <a:off x="1286934" y="2324100"/>
          <a:ext cx="9625383" cy="3422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586765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9E8D84E-EF65-B9B2-B2F1-9CD296762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73667"/>
            <a:ext cx="2942210" cy="4833745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EBEBEB"/>
                </a:solidFill>
              </a:rPr>
              <a:t>Commit to Listen</a:t>
            </a:r>
            <a:br>
              <a:rPr lang="en-US">
                <a:solidFill>
                  <a:srgbClr val="EBEBEB"/>
                </a:solidFill>
              </a:rPr>
            </a:br>
            <a:endParaRPr lang="en-US">
              <a:solidFill>
                <a:srgbClr val="EBEBEB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25" name="Content Placeholder 2">
            <a:extLst>
              <a:ext uri="{FF2B5EF4-FFF2-40B4-BE49-F238E27FC236}">
                <a16:creationId xmlns:a16="http://schemas.microsoft.com/office/drawing/2014/main" id="{CFE7E2C2-A8C6-F2C1-0F67-93202E7557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2236860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79619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B7324-A7FC-47A9-0BF1-7A5F74BE8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5AAF6-C396-410A-3C10-41640B38E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086" y="2336799"/>
            <a:ext cx="11176000" cy="4238171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Engaging Families in Permanency Planning: </a:t>
            </a:r>
            <a:r>
              <a:rPr lang="en-US" dirty="0">
                <a:hlinkClick r:id="rId2"/>
              </a:rPr>
              <a:t>https://www.childwelfare.gov/topics/permanency/planning/engaging-families/</a:t>
            </a:r>
            <a:endParaRPr lang="en-US" dirty="0"/>
          </a:p>
          <a:p>
            <a:r>
              <a:rPr lang="en-US" dirty="0"/>
              <a:t>Implicit Bias in the Child Welfare, Education, and Mental Health Systems: </a:t>
            </a:r>
            <a:r>
              <a:rPr lang="en-US" dirty="0">
                <a:hlinkClick r:id="rId3"/>
              </a:rPr>
              <a:t>https://ncwwi.org/files/Cultural_Responsiveness__Disproportionality/Implicit-Bias-in-Child-Welfare-Education-and-Mental-Health-Systems-Literature-Review_061915.pdf</a:t>
            </a:r>
            <a:endParaRPr lang="en-US" dirty="0"/>
          </a:p>
          <a:p>
            <a:r>
              <a:rPr lang="en-US" dirty="0"/>
              <a:t>Race and Poverty Bias in the Child Welfare System: Strategies for Child Welfare Practitioners: </a:t>
            </a:r>
            <a:r>
              <a:rPr lang="en-US" dirty="0">
                <a:hlinkClick r:id="rId4"/>
              </a:rPr>
              <a:t>https://www.americanbar.org/groups/public_interest/child_law/resources/child_law_practiceonline/january---december-2019/race-and-poverty-bias-in-the-child-welfare-system---strategies-f/</a:t>
            </a:r>
            <a:endParaRPr lang="en-US" dirty="0"/>
          </a:p>
          <a:p>
            <a:r>
              <a:rPr lang="en-US" dirty="0"/>
              <a:t>Strategies for Reducing Inequity: Addressing Bias: </a:t>
            </a:r>
            <a:r>
              <a:rPr lang="en-US" dirty="0">
                <a:hlinkClick r:id="rId5"/>
              </a:rPr>
              <a:t>https://www.childwelfare.gov/topics/systemwide/cultural/disproportionality/reducing/bias/</a:t>
            </a:r>
            <a:endParaRPr lang="en-US" dirty="0"/>
          </a:p>
          <a:p>
            <a:r>
              <a:rPr lang="en-US" dirty="0"/>
              <a:t>Working With Children, Youth, and Families in Permanency Planning: https://</a:t>
            </a:r>
            <a:r>
              <a:rPr lang="en-US" dirty="0" err="1"/>
              <a:t>www.childwelfare.gov</a:t>
            </a:r>
            <a:r>
              <a:rPr lang="en-US" dirty="0"/>
              <a:t>/topics/permanency/planning/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9514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D7396-53DD-EDD2-6929-021EC7E46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Questions/Comments</a:t>
            </a:r>
          </a:p>
        </p:txBody>
      </p:sp>
      <p:pic>
        <p:nvPicPr>
          <p:cNvPr id="2050" name="Picture 2" descr="Get To Know Us - Philpott Children's Tennis">
            <a:extLst>
              <a:ext uri="{FF2B5EF4-FFF2-40B4-BE49-F238E27FC236}">
                <a16:creationId xmlns:a16="http://schemas.microsoft.com/office/drawing/2014/main" id="{F9FB9506-D02B-34EE-D3E4-BF2447CC0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1309" y="1776896"/>
            <a:ext cx="7625686" cy="3557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1505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D1C82-E0AD-A6E3-6394-DE2405CDA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726018"/>
            <a:ext cx="8761413" cy="706964"/>
          </a:xfrm>
        </p:spPr>
        <p:txBody>
          <a:bodyPr/>
          <a:lstStyle/>
          <a:p>
            <a:r>
              <a:rPr lang="en-US" dirty="0"/>
              <a:t>Contact: </a:t>
            </a:r>
          </a:p>
        </p:txBody>
      </p:sp>
      <p:pic>
        <p:nvPicPr>
          <p:cNvPr id="4100" name="Picture 4" descr="Contact Us / Contact Information">
            <a:extLst>
              <a:ext uri="{FF2B5EF4-FFF2-40B4-BE49-F238E27FC236}">
                <a16:creationId xmlns:a16="http://schemas.microsoft.com/office/drawing/2014/main" id="{5BBE9BD9-3360-1FEF-01D3-2411DC215E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300" y="2425700"/>
            <a:ext cx="5359400" cy="151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5170EE-9544-5FA6-383C-E32B4CFF8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302932"/>
            <a:ext cx="11068050" cy="382905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endParaRPr lang="en-US" sz="2600" b="1" dirty="0">
              <a:solidFill>
                <a:srgbClr val="0432FF"/>
              </a:solidFill>
              <a:latin typeface="Book Antiqua" panose="02040602050305030304" pitchFamily="18" charset="0"/>
            </a:endParaRPr>
          </a:p>
          <a:p>
            <a:pPr marL="0" indent="0" algn="ctr">
              <a:buNone/>
            </a:pPr>
            <a:r>
              <a:rPr lang="en-US" sz="2600" b="1" dirty="0">
                <a:solidFill>
                  <a:srgbClr val="0432FF"/>
                </a:solidFill>
                <a:latin typeface="Book Antiqua" panose="02040602050305030304" pitchFamily="18" charset="0"/>
              </a:rPr>
              <a:t>Paula Bibbs-Samuels, MS, LPC</a:t>
            </a:r>
          </a:p>
          <a:p>
            <a:pPr marL="0" indent="0" algn="ctr">
              <a:buNone/>
            </a:pPr>
            <a:r>
              <a:rPr lang="en-US" sz="2600" b="1" dirty="0">
                <a:solidFill>
                  <a:srgbClr val="0432FF"/>
                </a:solidFill>
                <a:latin typeface="Book Antiqua" panose="02040602050305030304" pitchFamily="18" charset="0"/>
              </a:rPr>
              <a:t>806.828.0097</a:t>
            </a:r>
          </a:p>
          <a:p>
            <a:pPr marL="0" indent="0" algn="ctr">
              <a:buNone/>
            </a:pPr>
            <a:r>
              <a:rPr lang="en-US" sz="2600" b="1" dirty="0">
                <a:solidFill>
                  <a:srgbClr val="0432FF"/>
                </a:solidFill>
                <a:latin typeface="Book Antiqua" panose="02040602050305030304" pitchFamily="18" charset="0"/>
              </a:rPr>
              <a:t>PK3BKKH@gmail.com</a:t>
            </a:r>
          </a:p>
        </p:txBody>
      </p:sp>
    </p:spTree>
    <p:extLst>
      <p:ext uri="{BB962C8B-B14F-4D97-AF65-F5344CB8AC3E}">
        <p14:creationId xmlns:p14="http://schemas.microsoft.com/office/powerpoint/2010/main" val="9691798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{BC3F57C8-0E10-AA40-839D-9DBCDD1D5688}tf10001076</Template>
  <TotalTime>1067</TotalTime>
  <Words>451</Words>
  <Application>Microsoft Macintosh PowerPoint</Application>
  <PresentationFormat>Widescreen</PresentationFormat>
  <Paragraphs>104</Paragraphs>
  <Slides>18</Slides>
  <Notes>17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Book Antiqua</vt:lpstr>
      <vt:lpstr>Calibri</vt:lpstr>
      <vt:lpstr>Century Gothic</vt:lpstr>
      <vt:lpstr>Wingdings 3</vt:lpstr>
      <vt:lpstr>Ion Boardroom</vt:lpstr>
      <vt:lpstr>Engagement</vt:lpstr>
      <vt:lpstr>Goals</vt:lpstr>
      <vt:lpstr>Hear vs listen</vt:lpstr>
      <vt:lpstr>Listen Up</vt:lpstr>
      <vt:lpstr>Listen Up</vt:lpstr>
      <vt:lpstr>Engagement</vt:lpstr>
      <vt:lpstr>Engagement</vt:lpstr>
      <vt:lpstr>Engagement</vt:lpstr>
      <vt:lpstr>Biases</vt:lpstr>
      <vt:lpstr>Biases</vt:lpstr>
      <vt:lpstr>Biases</vt:lpstr>
      <vt:lpstr>Ways to reduce implicit bias</vt:lpstr>
      <vt:lpstr>To share my story, means to share myself </vt:lpstr>
      <vt:lpstr>PowerPoint Presentation</vt:lpstr>
      <vt:lpstr>Commit to Listen </vt:lpstr>
      <vt:lpstr>Resources</vt:lpstr>
      <vt:lpstr>Questions/Comments</vt:lpstr>
      <vt:lpstr>Contact: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Listen Up: What it means to have a voice</dc:title>
  <dc:creator>Paula Bibbs-Samuels</dc:creator>
  <cp:lastModifiedBy>Paula Bibbs-Samuels</cp:lastModifiedBy>
  <cp:revision>9</cp:revision>
  <dcterms:created xsi:type="dcterms:W3CDTF">2023-09-28T01:29:17Z</dcterms:created>
  <dcterms:modified xsi:type="dcterms:W3CDTF">2024-05-30T17:16:47Z</dcterms:modified>
</cp:coreProperties>
</file>