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Permanent Marker" panose="020B0604020202020204" charset="0"/>
      <p:regular r:id="rId14"/>
    </p:embeddedFont>
    <p:embeddedFont>
      <p:font typeface="Roboto" panose="02000000000000000000" pitchFamily="2" charset="0"/>
      <p:regular r:id="rId15"/>
    </p:embeddedFont>
    <p:embeddedFont>
      <p:font typeface="Roboto Bold" panose="02000000000000000000" charset="0"/>
      <p:regular r:id="rId16"/>
    </p:embeddedFont>
    <p:embeddedFont>
      <p:font typeface="Roboto Italics" panose="020B0604020202020204" charset="0"/>
      <p:regular r:id="rId17"/>
    </p:embeddedFont>
    <p:embeddedFont>
      <p:font typeface="Roboto Slab" pitchFamily="2" charset="0"/>
      <p:regular r:id="rId18"/>
    </p:embeddedFont>
    <p:embeddedFont>
      <p:font typeface="Roboto Slab Bold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2A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6" d="100"/>
          <a:sy n="36" d="100"/>
        </p:scale>
        <p:origin x="69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18" Type="http://schemas.openxmlformats.org/officeDocument/2006/relationships/image" Target="../media/image31.sv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17" Type="http://schemas.openxmlformats.org/officeDocument/2006/relationships/image" Target="../media/image30.png"/><Relationship Id="rId2" Type="http://schemas.openxmlformats.org/officeDocument/2006/relationships/image" Target="../media/image1.png"/><Relationship Id="rId16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svg"/><Relationship Id="rId4" Type="http://schemas.openxmlformats.org/officeDocument/2006/relationships/image" Target="../media/image7.jpe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4.png"/><Relationship Id="rId7" Type="http://schemas.openxmlformats.org/officeDocument/2006/relationships/image" Target="../media/image37.sv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sv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2549047"/>
          </a:xfrm>
          <a:custGeom>
            <a:avLst/>
            <a:gdLst/>
            <a:ahLst/>
            <a:cxnLst/>
            <a:rect l="l" t="t" r="r" b="b"/>
            <a:pathLst>
              <a:path w="18288000" h="2549047">
                <a:moveTo>
                  <a:pt x="0" y="0"/>
                </a:moveTo>
                <a:lnTo>
                  <a:pt x="18288000" y="0"/>
                </a:lnTo>
                <a:lnTo>
                  <a:pt x="18288000" y="2549047"/>
                </a:lnTo>
                <a:lnTo>
                  <a:pt x="0" y="2549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174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3253299" y="4838700"/>
            <a:ext cx="2609847" cy="567642"/>
          </a:xfrm>
          <a:custGeom>
            <a:avLst/>
            <a:gdLst/>
            <a:ahLst/>
            <a:cxnLst/>
            <a:rect l="l" t="t" r="r" b="b"/>
            <a:pathLst>
              <a:path w="2609847" h="567642">
                <a:moveTo>
                  <a:pt x="0" y="0"/>
                </a:moveTo>
                <a:lnTo>
                  <a:pt x="2609846" y="0"/>
                </a:lnTo>
                <a:lnTo>
                  <a:pt x="2609846" y="567641"/>
                </a:lnTo>
                <a:lnTo>
                  <a:pt x="0" y="5676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746834" y="4838700"/>
            <a:ext cx="2609847" cy="567642"/>
          </a:xfrm>
          <a:custGeom>
            <a:avLst/>
            <a:gdLst/>
            <a:ahLst/>
            <a:cxnLst/>
            <a:rect l="l" t="t" r="r" b="b"/>
            <a:pathLst>
              <a:path w="2609847" h="567642">
                <a:moveTo>
                  <a:pt x="0" y="0"/>
                </a:moveTo>
                <a:lnTo>
                  <a:pt x="2609847" y="0"/>
                </a:lnTo>
                <a:lnTo>
                  <a:pt x="2609847" y="567641"/>
                </a:lnTo>
                <a:lnTo>
                  <a:pt x="0" y="5676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5034071"/>
            <a:ext cx="18288000" cy="5252929"/>
          </a:xfrm>
          <a:custGeom>
            <a:avLst/>
            <a:gdLst/>
            <a:ahLst/>
            <a:cxnLst/>
            <a:rect l="l" t="t" r="r" b="b"/>
            <a:pathLst>
              <a:path w="18288000" h="5252929">
                <a:moveTo>
                  <a:pt x="0" y="0"/>
                </a:moveTo>
                <a:lnTo>
                  <a:pt x="18288000" y="0"/>
                </a:lnTo>
                <a:lnTo>
                  <a:pt x="18288000" y="5252929"/>
                </a:lnTo>
                <a:lnTo>
                  <a:pt x="0" y="52529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31352" b="-1679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405272" y="5514013"/>
            <a:ext cx="317673" cy="433683"/>
          </a:xfrm>
          <a:custGeom>
            <a:avLst/>
            <a:gdLst/>
            <a:ahLst/>
            <a:cxnLst/>
            <a:rect l="l" t="t" r="r" b="b"/>
            <a:pathLst>
              <a:path w="317673" h="433683">
                <a:moveTo>
                  <a:pt x="0" y="0"/>
                </a:moveTo>
                <a:lnTo>
                  <a:pt x="317673" y="0"/>
                </a:lnTo>
                <a:lnTo>
                  <a:pt x="317673" y="433683"/>
                </a:lnTo>
                <a:lnTo>
                  <a:pt x="0" y="433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524737" y="8565908"/>
            <a:ext cx="2963288" cy="1384784"/>
          </a:xfrm>
          <a:custGeom>
            <a:avLst/>
            <a:gdLst/>
            <a:ahLst/>
            <a:cxnLst/>
            <a:rect l="l" t="t" r="r" b="b"/>
            <a:pathLst>
              <a:path w="2963288" h="1384784">
                <a:moveTo>
                  <a:pt x="0" y="0"/>
                </a:moveTo>
                <a:lnTo>
                  <a:pt x="2963288" y="0"/>
                </a:lnTo>
                <a:lnTo>
                  <a:pt x="2963288" y="1384784"/>
                </a:lnTo>
                <a:lnTo>
                  <a:pt x="0" y="13847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271922" y="2853765"/>
            <a:ext cx="11781829" cy="1919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7"/>
              </a:lnSpc>
            </a:pPr>
            <a:r>
              <a:rPr lang="en-US" sz="7347">
                <a:solidFill>
                  <a:srgbClr val="1A2A1F"/>
                </a:solidFill>
                <a:latin typeface="Roboto Slab"/>
              </a:rPr>
              <a:t>Connected Communities - </a:t>
            </a:r>
          </a:p>
          <a:p>
            <a:pPr algn="l">
              <a:lnSpc>
                <a:spcPts val="7347"/>
              </a:lnSpc>
            </a:pPr>
            <a:r>
              <a:rPr lang="en-US" sz="7347">
                <a:solidFill>
                  <a:srgbClr val="1A2A1F"/>
                </a:solidFill>
                <a:latin typeface="Roboto Slab Bold"/>
              </a:rPr>
              <a:t>Thriving Families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47244" y="4856004"/>
            <a:ext cx="6325339" cy="540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04"/>
              </a:lnSpc>
            </a:pPr>
            <a:r>
              <a:rPr lang="en-US" sz="3074" dirty="0">
                <a:solidFill>
                  <a:srgbClr val="1A2A1F"/>
                </a:solidFill>
                <a:latin typeface="Roboto Bold"/>
              </a:rPr>
              <a:t>Statewide Convening   </a:t>
            </a:r>
            <a:r>
              <a:rPr lang="en-US" sz="3074" dirty="0">
                <a:solidFill>
                  <a:srgbClr val="1A2A1F"/>
                </a:solidFill>
                <a:latin typeface="Roboto"/>
              </a:rPr>
              <a:t>May 30, 2024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29188" y="5469572"/>
            <a:ext cx="8210412" cy="512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04"/>
              </a:lnSpc>
            </a:pPr>
            <a:r>
              <a:rPr lang="en-US" sz="3074" dirty="0">
                <a:solidFill>
                  <a:srgbClr val="1A2A1F"/>
                </a:solidFill>
                <a:latin typeface="Roboto"/>
              </a:rPr>
              <a:t>Stoney Creek Inn </a:t>
            </a:r>
            <a:r>
              <a:rPr lang="en-US" sz="3074" dirty="0">
                <a:solidFill>
                  <a:srgbClr val="1A2A1F"/>
                </a:solidFill>
                <a:latin typeface="Roboto Bold"/>
              </a:rPr>
              <a:t>| </a:t>
            </a:r>
            <a:r>
              <a:rPr lang="en-US" sz="3074" dirty="0">
                <a:solidFill>
                  <a:srgbClr val="1A2A1F"/>
                </a:solidFill>
                <a:latin typeface="Roboto"/>
              </a:rPr>
              <a:t>Columbia, Missouri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2549047"/>
          </a:xfrm>
          <a:custGeom>
            <a:avLst/>
            <a:gdLst/>
            <a:ahLst/>
            <a:cxnLst/>
            <a:rect l="l" t="t" r="r" b="b"/>
            <a:pathLst>
              <a:path w="18288000" h="2549047">
                <a:moveTo>
                  <a:pt x="0" y="0"/>
                </a:moveTo>
                <a:lnTo>
                  <a:pt x="18288000" y="0"/>
                </a:lnTo>
                <a:lnTo>
                  <a:pt x="18288000" y="2549047"/>
                </a:lnTo>
                <a:lnTo>
                  <a:pt x="0" y="2549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174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5011368"/>
            <a:ext cx="18288000" cy="5252929"/>
          </a:xfrm>
          <a:custGeom>
            <a:avLst/>
            <a:gdLst/>
            <a:ahLst/>
            <a:cxnLst/>
            <a:rect l="l" t="t" r="r" b="b"/>
            <a:pathLst>
              <a:path w="18288000" h="5252929">
                <a:moveTo>
                  <a:pt x="0" y="0"/>
                </a:moveTo>
                <a:lnTo>
                  <a:pt x="18288000" y="0"/>
                </a:lnTo>
                <a:lnTo>
                  <a:pt x="18288000" y="5252929"/>
                </a:lnTo>
                <a:lnTo>
                  <a:pt x="0" y="52529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1352" b="-1679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074369" y="1028700"/>
            <a:ext cx="20349234" cy="8229600"/>
            <a:chOff x="0" y="0"/>
            <a:chExt cx="5359469" cy="21674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59469" cy="2167467"/>
            </a:xfrm>
            <a:custGeom>
              <a:avLst/>
              <a:gdLst/>
              <a:ahLst/>
              <a:cxnLst/>
              <a:rect l="l" t="t" r="r" b="b"/>
              <a:pathLst>
                <a:path w="5359469" h="2167467">
                  <a:moveTo>
                    <a:pt x="19403" y="0"/>
                  </a:moveTo>
                  <a:lnTo>
                    <a:pt x="5340066" y="0"/>
                  </a:lnTo>
                  <a:cubicBezTo>
                    <a:pt x="5350782" y="0"/>
                    <a:pt x="5359469" y="8687"/>
                    <a:pt x="5359469" y="19403"/>
                  </a:cubicBezTo>
                  <a:lnTo>
                    <a:pt x="5359469" y="2148064"/>
                  </a:lnTo>
                  <a:cubicBezTo>
                    <a:pt x="5359469" y="2158780"/>
                    <a:pt x="5350782" y="2167467"/>
                    <a:pt x="5340066" y="2167467"/>
                  </a:cubicBezTo>
                  <a:lnTo>
                    <a:pt x="19403" y="2167467"/>
                  </a:lnTo>
                  <a:cubicBezTo>
                    <a:pt x="8687" y="2167467"/>
                    <a:pt x="0" y="2158780"/>
                    <a:pt x="0" y="2148064"/>
                  </a:cubicBezTo>
                  <a:lnTo>
                    <a:pt x="0" y="19403"/>
                  </a:lnTo>
                  <a:cubicBezTo>
                    <a:pt x="0" y="8687"/>
                    <a:pt x="8687" y="0"/>
                    <a:pt x="19403" y="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5359469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99040" y="2482372"/>
            <a:ext cx="11145359" cy="6964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47"/>
              </a:lnSpc>
            </a:pPr>
            <a:r>
              <a:rPr lang="en-US" sz="3033" dirty="0">
                <a:solidFill>
                  <a:srgbClr val="1A2A1F"/>
                </a:solidFill>
                <a:latin typeface="Roboto Bold"/>
              </a:rPr>
              <a:t>Our Hope for the Future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 dirty="0">
                <a:solidFill>
                  <a:srgbClr val="000000"/>
                </a:solidFill>
                <a:latin typeface="Roboto"/>
              </a:rPr>
              <a:t>We envision a Missouri where all children and families reach their potential in safe, healthy communities.</a:t>
            </a:r>
          </a:p>
          <a:p>
            <a:pPr algn="l">
              <a:lnSpc>
                <a:spcPts val="4247"/>
              </a:lnSpc>
            </a:pPr>
            <a:r>
              <a:rPr lang="en-US" sz="3033" dirty="0">
                <a:solidFill>
                  <a:srgbClr val="1A2A1F"/>
                </a:solidFill>
                <a:latin typeface="Roboto Bold"/>
              </a:rPr>
              <a:t>Our Core Belief: </a:t>
            </a:r>
            <a:r>
              <a:rPr lang="en-US" sz="3033" dirty="0">
                <a:solidFill>
                  <a:srgbClr val="1A2A1F"/>
                </a:solidFill>
                <a:latin typeface="Roboto Italics"/>
              </a:rPr>
              <a:t>Why We Do It 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 dirty="0">
                <a:solidFill>
                  <a:srgbClr val="000000"/>
                </a:solidFill>
                <a:latin typeface="Roboto"/>
              </a:rPr>
              <a:t>We believe in developing the potential of Missouri children and families every day.</a:t>
            </a:r>
          </a:p>
          <a:p>
            <a:pPr algn="l">
              <a:lnSpc>
                <a:spcPts val="4247"/>
              </a:lnSpc>
            </a:pPr>
            <a:r>
              <a:rPr lang="en-US" sz="3033" dirty="0">
                <a:solidFill>
                  <a:srgbClr val="1A2A1F"/>
                </a:solidFill>
                <a:latin typeface="Roboto Bold"/>
              </a:rPr>
              <a:t>Our Promises: </a:t>
            </a:r>
            <a:r>
              <a:rPr lang="en-US" sz="3033" dirty="0">
                <a:solidFill>
                  <a:srgbClr val="1A2A1F"/>
                </a:solidFill>
                <a:latin typeface="Roboto Italics"/>
              </a:rPr>
              <a:t>How We Do It 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 dirty="0">
                <a:solidFill>
                  <a:srgbClr val="000000"/>
                </a:solidFill>
                <a:latin typeface="Roboto"/>
              </a:rPr>
              <a:t>Support families with the right service at the right time to ensure health, safety and well-being.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 dirty="0">
                <a:solidFill>
                  <a:srgbClr val="000000"/>
                </a:solidFill>
                <a:latin typeface="Roboto"/>
              </a:rPr>
              <a:t>Partner with communities to advance and support priorities. 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 dirty="0">
                <a:solidFill>
                  <a:srgbClr val="000000"/>
                </a:solidFill>
                <a:latin typeface="Roboto"/>
              </a:rPr>
              <a:t>Lead innovation and quality through professional learning communities, data analysis and reporting.</a:t>
            </a:r>
          </a:p>
          <a:p>
            <a:pPr algn="l">
              <a:lnSpc>
                <a:spcPts val="4247"/>
              </a:lnSpc>
            </a:pPr>
            <a:endParaRPr lang="en-US" sz="3033" dirty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5524737" y="8565908"/>
            <a:ext cx="2963288" cy="1384784"/>
          </a:xfrm>
          <a:custGeom>
            <a:avLst/>
            <a:gdLst/>
            <a:ahLst/>
            <a:cxnLst/>
            <a:rect l="l" t="t" r="r" b="b"/>
            <a:pathLst>
              <a:path w="2963288" h="1384784">
                <a:moveTo>
                  <a:pt x="0" y="0"/>
                </a:moveTo>
                <a:lnTo>
                  <a:pt x="2963288" y="0"/>
                </a:lnTo>
                <a:lnTo>
                  <a:pt x="2963288" y="1384784"/>
                </a:lnTo>
                <a:lnTo>
                  <a:pt x="0" y="1384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flipH="1">
            <a:off x="12931212" y="3327563"/>
            <a:ext cx="4075169" cy="4459829"/>
          </a:xfrm>
          <a:custGeom>
            <a:avLst/>
            <a:gdLst/>
            <a:ahLst/>
            <a:cxnLst/>
            <a:rect l="l" t="t" r="r" b="b"/>
            <a:pathLst>
              <a:path w="4075169" h="4459829">
                <a:moveTo>
                  <a:pt x="4075169" y="0"/>
                </a:moveTo>
                <a:lnTo>
                  <a:pt x="0" y="0"/>
                </a:lnTo>
                <a:lnTo>
                  <a:pt x="0" y="4459829"/>
                </a:lnTo>
                <a:lnTo>
                  <a:pt x="4075169" y="4459829"/>
                </a:lnTo>
                <a:lnTo>
                  <a:pt x="4075169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99041" y="1608612"/>
            <a:ext cx="17288984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1A2A1F"/>
                </a:solidFill>
                <a:latin typeface="Roboto Slab Bold"/>
              </a:rPr>
              <a:t>CC-TF Vision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2549047"/>
          </a:xfrm>
          <a:custGeom>
            <a:avLst/>
            <a:gdLst/>
            <a:ahLst/>
            <a:cxnLst/>
            <a:rect l="l" t="t" r="r" b="b"/>
            <a:pathLst>
              <a:path w="18288000" h="2549047">
                <a:moveTo>
                  <a:pt x="0" y="0"/>
                </a:moveTo>
                <a:lnTo>
                  <a:pt x="18288000" y="0"/>
                </a:lnTo>
                <a:lnTo>
                  <a:pt x="18288000" y="2549047"/>
                </a:lnTo>
                <a:lnTo>
                  <a:pt x="0" y="2549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174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5011368"/>
            <a:ext cx="18288000" cy="5252929"/>
          </a:xfrm>
          <a:custGeom>
            <a:avLst/>
            <a:gdLst/>
            <a:ahLst/>
            <a:cxnLst/>
            <a:rect l="l" t="t" r="r" b="b"/>
            <a:pathLst>
              <a:path w="18288000" h="5252929">
                <a:moveTo>
                  <a:pt x="0" y="0"/>
                </a:moveTo>
                <a:lnTo>
                  <a:pt x="18288000" y="0"/>
                </a:lnTo>
                <a:lnTo>
                  <a:pt x="18288000" y="5252929"/>
                </a:lnTo>
                <a:lnTo>
                  <a:pt x="0" y="52529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1352" b="-1679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7872755" y="-129979"/>
            <a:ext cx="12212748" cy="10546959"/>
            <a:chOff x="0" y="0"/>
            <a:chExt cx="3216526" cy="277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16526" cy="2777800"/>
            </a:xfrm>
            <a:custGeom>
              <a:avLst/>
              <a:gdLst/>
              <a:ahLst/>
              <a:cxnLst/>
              <a:rect l="l" t="t" r="r" b="b"/>
              <a:pathLst>
                <a:path w="3216526" h="2777800">
                  <a:moveTo>
                    <a:pt x="0" y="0"/>
                  </a:moveTo>
                  <a:lnTo>
                    <a:pt x="3216526" y="0"/>
                  </a:lnTo>
                  <a:lnTo>
                    <a:pt x="3216526" y="2777800"/>
                  </a:lnTo>
                  <a:lnTo>
                    <a:pt x="0" y="2777800"/>
                  </a:lnTo>
                  <a:close/>
                </a:path>
              </a:pathLst>
            </a:custGeom>
            <a:solidFill>
              <a:srgbClr val="B8D3D1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3216526" cy="2825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773239" y="1619846"/>
            <a:ext cx="8716937" cy="6620385"/>
            <a:chOff x="0" y="0"/>
            <a:chExt cx="2295819" cy="17436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95819" cy="1743640"/>
            </a:xfrm>
            <a:custGeom>
              <a:avLst/>
              <a:gdLst/>
              <a:ahLst/>
              <a:cxnLst/>
              <a:rect l="l" t="t" r="r" b="b"/>
              <a:pathLst>
                <a:path w="2295819" h="1743640">
                  <a:moveTo>
                    <a:pt x="45295" y="0"/>
                  </a:moveTo>
                  <a:lnTo>
                    <a:pt x="2250523" y="0"/>
                  </a:lnTo>
                  <a:cubicBezTo>
                    <a:pt x="2275539" y="0"/>
                    <a:pt x="2295819" y="20279"/>
                    <a:pt x="2295819" y="45295"/>
                  </a:cubicBezTo>
                  <a:lnTo>
                    <a:pt x="2295819" y="1698345"/>
                  </a:lnTo>
                  <a:cubicBezTo>
                    <a:pt x="2295819" y="1710358"/>
                    <a:pt x="2291047" y="1721879"/>
                    <a:pt x="2282552" y="1730374"/>
                  </a:cubicBezTo>
                  <a:cubicBezTo>
                    <a:pt x="2274058" y="1738868"/>
                    <a:pt x="2262536" y="1743640"/>
                    <a:pt x="2250523" y="1743640"/>
                  </a:cubicBezTo>
                  <a:lnTo>
                    <a:pt x="45295" y="1743640"/>
                  </a:lnTo>
                  <a:cubicBezTo>
                    <a:pt x="20279" y="1743640"/>
                    <a:pt x="0" y="1723361"/>
                    <a:pt x="0" y="1698345"/>
                  </a:cubicBezTo>
                  <a:lnTo>
                    <a:pt x="0" y="45295"/>
                  </a:lnTo>
                  <a:cubicBezTo>
                    <a:pt x="0" y="33282"/>
                    <a:pt x="4772" y="21761"/>
                    <a:pt x="13267" y="13267"/>
                  </a:cubicBezTo>
                  <a:cubicBezTo>
                    <a:pt x="21761" y="4772"/>
                    <a:pt x="33282" y="0"/>
                    <a:pt x="45295" y="0"/>
                  </a:cubicBezTo>
                  <a:close/>
                </a:path>
              </a:pathLst>
            </a:custGeom>
            <a:solidFill>
              <a:srgbClr val="FFFFFF">
                <a:alpha val="65882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295819" cy="1791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608008" y="8422353"/>
            <a:ext cx="2815795" cy="1759872"/>
          </a:xfrm>
          <a:custGeom>
            <a:avLst/>
            <a:gdLst/>
            <a:ahLst/>
            <a:cxnLst/>
            <a:rect l="l" t="t" r="r" b="b"/>
            <a:pathLst>
              <a:path w="2815795" h="1759872">
                <a:moveTo>
                  <a:pt x="0" y="0"/>
                </a:moveTo>
                <a:lnTo>
                  <a:pt x="2815795" y="0"/>
                </a:lnTo>
                <a:lnTo>
                  <a:pt x="2815795" y="1759872"/>
                </a:lnTo>
                <a:lnTo>
                  <a:pt x="0" y="1759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9452702" y="2440405"/>
            <a:ext cx="572191" cy="572191"/>
          </a:xfrm>
          <a:custGeom>
            <a:avLst/>
            <a:gdLst/>
            <a:ahLst/>
            <a:cxnLst/>
            <a:rect l="l" t="t" r="r" b="b"/>
            <a:pathLst>
              <a:path w="572191" h="572191">
                <a:moveTo>
                  <a:pt x="0" y="0"/>
                </a:moveTo>
                <a:lnTo>
                  <a:pt x="572192" y="0"/>
                </a:lnTo>
                <a:lnTo>
                  <a:pt x="572192" y="572191"/>
                </a:lnTo>
                <a:lnTo>
                  <a:pt x="0" y="5721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0291331" y="2422680"/>
            <a:ext cx="6539476" cy="589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1A2A1F"/>
                </a:solidFill>
                <a:latin typeface="Roboto"/>
              </a:rPr>
              <a:t>Promote </a:t>
            </a:r>
            <a:r>
              <a:rPr lang="en-US" sz="3399" dirty="0">
                <a:solidFill>
                  <a:srgbClr val="1A2A1F"/>
                </a:solidFill>
                <a:latin typeface="Roboto Bold"/>
              </a:rPr>
              <a:t>prevention.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91331" y="3325233"/>
            <a:ext cx="6724575" cy="589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1A2A1F"/>
                </a:solidFill>
                <a:latin typeface="Roboto"/>
              </a:rPr>
              <a:t>Advance </a:t>
            </a:r>
            <a:r>
              <a:rPr lang="en-US" sz="3399" dirty="0">
                <a:solidFill>
                  <a:srgbClr val="1A2A1F"/>
                </a:solidFill>
                <a:latin typeface="Roboto Bold"/>
              </a:rPr>
              <a:t>equity</a:t>
            </a:r>
            <a:r>
              <a:rPr lang="en-US" sz="3399" dirty="0">
                <a:solidFill>
                  <a:srgbClr val="1A2A1F"/>
                </a:solidFill>
                <a:latin typeface="Roboto"/>
              </a:rPr>
              <a:t> for all.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91331" y="4229474"/>
            <a:ext cx="6724575" cy="1189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1A2A1F"/>
                </a:solidFill>
                <a:latin typeface="Roboto"/>
              </a:rPr>
              <a:t>Purposefully engage those with </a:t>
            </a:r>
            <a:r>
              <a:rPr lang="en-US" sz="3399" dirty="0">
                <a:solidFill>
                  <a:srgbClr val="1A2A1F"/>
                </a:solidFill>
                <a:latin typeface="Roboto Bold"/>
              </a:rPr>
              <a:t>lived expertise.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91331" y="5733790"/>
            <a:ext cx="6481181" cy="1790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1A2A1F"/>
                </a:solidFill>
                <a:latin typeface="Roboto"/>
              </a:rPr>
              <a:t>Remain resolute to </a:t>
            </a:r>
            <a:r>
              <a:rPr lang="en-US" sz="3399" dirty="0">
                <a:solidFill>
                  <a:srgbClr val="1A2A1F"/>
                </a:solidFill>
                <a:latin typeface="Roboto Bold"/>
              </a:rPr>
              <a:t>advancing policies</a:t>
            </a:r>
            <a:r>
              <a:rPr lang="en-US" sz="3399" dirty="0">
                <a:solidFill>
                  <a:srgbClr val="1A2A1F"/>
                </a:solidFill>
                <a:latin typeface="Roboto"/>
              </a:rPr>
              <a:t> that support children, family and community well-being.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01741" y="2833110"/>
            <a:ext cx="6227254" cy="2853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595"/>
              </a:lnSpc>
            </a:pPr>
            <a:r>
              <a:rPr lang="en-US" sz="5425">
                <a:solidFill>
                  <a:srgbClr val="933243"/>
                </a:solidFill>
                <a:latin typeface="Roboto Slab Bold"/>
              </a:rPr>
              <a:t>Advancing Thriving </a:t>
            </a:r>
            <a:r>
              <a:rPr lang="en-US" sz="5425">
                <a:solidFill>
                  <a:srgbClr val="1A2A1F"/>
                </a:solidFill>
                <a:latin typeface="Roboto Slab Bold"/>
              </a:rPr>
              <a:t>Families &amp; Communities</a:t>
            </a:r>
          </a:p>
        </p:txBody>
      </p:sp>
      <p:sp>
        <p:nvSpPr>
          <p:cNvPr id="17" name="Freeform 17"/>
          <p:cNvSpPr/>
          <p:nvPr/>
        </p:nvSpPr>
        <p:spPr>
          <a:xfrm>
            <a:off x="9452702" y="3342958"/>
            <a:ext cx="572191" cy="572191"/>
          </a:xfrm>
          <a:custGeom>
            <a:avLst/>
            <a:gdLst/>
            <a:ahLst/>
            <a:cxnLst/>
            <a:rect l="l" t="t" r="r" b="b"/>
            <a:pathLst>
              <a:path w="572191" h="572191">
                <a:moveTo>
                  <a:pt x="0" y="0"/>
                </a:moveTo>
                <a:lnTo>
                  <a:pt x="572192" y="0"/>
                </a:lnTo>
                <a:lnTo>
                  <a:pt x="572192" y="572191"/>
                </a:lnTo>
                <a:lnTo>
                  <a:pt x="0" y="5721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9452702" y="4248524"/>
            <a:ext cx="572191" cy="572191"/>
          </a:xfrm>
          <a:custGeom>
            <a:avLst/>
            <a:gdLst/>
            <a:ahLst/>
            <a:cxnLst/>
            <a:rect l="l" t="t" r="r" b="b"/>
            <a:pathLst>
              <a:path w="572191" h="572191">
                <a:moveTo>
                  <a:pt x="0" y="0"/>
                </a:moveTo>
                <a:lnTo>
                  <a:pt x="572192" y="0"/>
                </a:lnTo>
                <a:lnTo>
                  <a:pt x="572192" y="572191"/>
                </a:lnTo>
                <a:lnTo>
                  <a:pt x="0" y="5721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9452702" y="5743302"/>
            <a:ext cx="572191" cy="572191"/>
          </a:xfrm>
          <a:custGeom>
            <a:avLst/>
            <a:gdLst/>
            <a:ahLst/>
            <a:cxnLst/>
            <a:rect l="l" t="t" r="r" b="b"/>
            <a:pathLst>
              <a:path w="572191" h="572191">
                <a:moveTo>
                  <a:pt x="0" y="0"/>
                </a:moveTo>
                <a:lnTo>
                  <a:pt x="572192" y="0"/>
                </a:lnTo>
                <a:lnTo>
                  <a:pt x="572192" y="572191"/>
                </a:lnTo>
                <a:lnTo>
                  <a:pt x="0" y="5721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2549047"/>
          </a:xfrm>
          <a:custGeom>
            <a:avLst/>
            <a:gdLst/>
            <a:ahLst/>
            <a:cxnLst/>
            <a:rect l="l" t="t" r="r" b="b"/>
            <a:pathLst>
              <a:path w="18288000" h="2549047">
                <a:moveTo>
                  <a:pt x="0" y="0"/>
                </a:moveTo>
                <a:lnTo>
                  <a:pt x="18288000" y="0"/>
                </a:lnTo>
                <a:lnTo>
                  <a:pt x="18288000" y="2549047"/>
                </a:lnTo>
                <a:lnTo>
                  <a:pt x="0" y="2549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174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5011368"/>
            <a:ext cx="18288000" cy="5252929"/>
          </a:xfrm>
          <a:custGeom>
            <a:avLst/>
            <a:gdLst/>
            <a:ahLst/>
            <a:cxnLst/>
            <a:rect l="l" t="t" r="r" b="b"/>
            <a:pathLst>
              <a:path w="18288000" h="5252929">
                <a:moveTo>
                  <a:pt x="0" y="0"/>
                </a:moveTo>
                <a:lnTo>
                  <a:pt x="18288000" y="0"/>
                </a:lnTo>
                <a:lnTo>
                  <a:pt x="18288000" y="5252929"/>
                </a:lnTo>
                <a:lnTo>
                  <a:pt x="0" y="52529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1352" b="-1679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074369" y="1028700"/>
            <a:ext cx="20349234" cy="8229600"/>
            <a:chOff x="0" y="0"/>
            <a:chExt cx="5359469" cy="21674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59469" cy="2167467"/>
            </a:xfrm>
            <a:custGeom>
              <a:avLst/>
              <a:gdLst/>
              <a:ahLst/>
              <a:cxnLst/>
              <a:rect l="l" t="t" r="r" b="b"/>
              <a:pathLst>
                <a:path w="5359469" h="2167467">
                  <a:moveTo>
                    <a:pt x="19403" y="0"/>
                  </a:moveTo>
                  <a:lnTo>
                    <a:pt x="5340066" y="0"/>
                  </a:lnTo>
                  <a:cubicBezTo>
                    <a:pt x="5350782" y="0"/>
                    <a:pt x="5359469" y="8687"/>
                    <a:pt x="5359469" y="19403"/>
                  </a:cubicBezTo>
                  <a:lnTo>
                    <a:pt x="5359469" y="2148064"/>
                  </a:lnTo>
                  <a:cubicBezTo>
                    <a:pt x="5359469" y="2158780"/>
                    <a:pt x="5350782" y="2167467"/>
                    <a:pt x="5340066" y="2167467"/>
                  </a:cubicBezTo>
                  <a:lnTo>
                    <a:pt x="19403" y="2167467"/>
                  </a:lnTo>
                  <a:cubicBezTo>
                    <a:pt x="8687" y="2167467"/>
                    <a:pt x="0" y="2158780"/>
                    <a:pt x="0" y="2148064"/>
                  </a:cubicBezTo>
                  <a:lnTo>
                    <a:pt x="0" y="19403"/>
                  </a:lnTo>
                  <a:cubicBezTo>
                    <a:pt x="0" y="8687"/>
                    <a:pt x="8687" y="0"/>
                    <a:pt x="19403" y="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5359469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5524737" y="8565908"/>
            <a:ext cx="2963288" cy="1384784"/>
          </a:xfrm>
          <a:custGeom>
            <a:avLst/>
            <a:gdLst/>
            <a:ahLst/>
            <a:cxnLst/>
            <a:rect l="l" t="t" r="r" b="b"/>
            <a:pathLst>
              <a:path w="2963288" h="1384784">
                <a:moveTo>
                  <a:pt x="0" y="0"/>
                </a:moveTo>
                <a:lnTo>
                  <a:pt x="2963288" y="0"/>
                </a:lnTo>
                <a:lnTo>
                  <a:pt x="2963288" y="1384784"/>
                </a:lnTo>
                <a:lnTo>
                  <a:pt x="0" y="1384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687793" y="7504389"/>
            <a:ext cx="2748057" cy="439689"/>
          </a:xfrm>
          <a:custGeom>
            <a:avLst/>
            <a:gdLst/>
            <a:ahLst/>
            <a:cxnLst/>
            <a:rect l="l" t="t" r="r" b="b"/>
            <a:pathLst>
              <a:path w="2748057" h="439689">
                <a:moveTo>
                  <a:pt x="0" y="0"/>
                </a:moveTo>
                <a:lnTo>
                  <a:pt x="2748057" y="0"/>
                </a:lnTo>
                <a:lnTo>
                  <a:pt x="2748057" y="439690"/>
                </a:lnTo>
                <a:lnTo>
                  <a:pt x="0" y="4396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3304605" y="1761630"/>
            <a:ext cx="11368869" cy="770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7"/>
              </a:lnSpc>
            </a:pPr>
            <a:r>
              <a:rPr lang="en-US" sz="4533">
                <a:solidFill>
                  <a:srgbClr val="1A2A1F"/>
                </a:solidFill>
                <a:latin typeface="Roboto"/>
              </a:rPr>
              <a:t>Missouri spent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10494" y="1979549"/>
            <a:ext cx="6217882" cy="3227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0"/>
              </a:lnSpc>
            </a:pPr>
            <a:r>
              <a:rPr lang="en-US" sz="18664" dirty="0">
                <a:solidFill>
                  <a:srgbClr val="933243"/>
                </a:solidFill>
                <a:latin typeface="Permanent Marker"/>
              </a:rPr>
              <a:t>$592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2400" y="2585085"/>
            <a:ext cx="8249888" cy="2168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55"/>
              </a:lnSpc>
            </a:pPr>
            <a:r>
              <a:rPr lang="en-US" sz="12682" dirty="0">
                <a:solidFill>
                  <a:srgbClr val="1A2A1F"/>
                </a:solidFill>
                <a:latin typeface="Roboto Slab Bold"/>
              </a:rPr>
              <a:t>million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91206" y="7428189"/>
            <a:ext cx="10305588" cy="1003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30"/>
              </a:lnSpc>
            </a:pPr>
            <a:r>
              <a:rPr lang="en-US" sz="2878">
                <a:solidFill>
                  <a:srgbClr val="1A2A1F"/>
                </a:solidFill>
                <a:latin typeface="Roboto Italics"/>
              </a:rPr>
              <a:t>Missouri’s Child Welfare Agency has become the default system for families and children experiencing challenges and/or crisis.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304605" y="4630479"/>
            <a:ext cx="11368869" cy="21910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12"/>
              </a:lnSpc>
            </a:pPr>
            <a:r>
              <a:rPr lang="en-US" sz="4533" dirty="0">
                <a:solidFill>
                  <a:srgbClr val="1A2A1F"/>
                </a:solidFill>
                <a:latin typeface="Roboto"/>
              </a:rPr>
              <a:t>on </a:t>
            </a:r>
            <a:r>
              <a:rPr lang="en-US" sz="4533" dirty="0">
                <a:solidFill>
                  <a:srgbClr val="1A2A1F"/>
                </a:solidFill>
                <a:latin typeface="Roboto Bold"/>
              </a:rPr>
              <a:t>child welfare</a:t>
            </a:r>
            <a:r>
              <a:rPr lang="en-US" sz="4533" dirty="0">
                <a:solidFill>
                  <a:srgbClr val="1A2A1F"/>
                </a:solidFill>
                <a:latin typeface="Roboto"/>
              </a:rPr>
              <a:t> in 2022.</a:t>
            </a:r>
          </a:p>
          <a:p>
            <a:pPr algn="ctr">
              <a:lnSpc>
                <a:spcPts val="9112"/>
              </a:lnSpc>
            </a:pPr>
            <a:r>
              <a:rPr lang="en-US" sz="4533" dirty="0">
                <a:solidFill>
                  <a:srgbClr val="FFFFFF"/>
                </a:solidFill>
                <a:latin typeface="Roboto"/>
              </a:rPr>
              <a:t>$131</a:t>
            </a:r>
            <a:r>
              <a:rPr lang="en-US" sz="4533" dirty="0">
                <a:solidFill>
                  <a:srgbClr val="1A2A1F"/>
                </a:solidFill>
                <a:latin typeface="Roboto"/>
              </a:rPr>
              <a:t>  million was on out-of-home care.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14800" y="5910114"/>
            <a:ext cx="1374272" cy="1035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38"/>
              </a:lnSpc>
            </a:pPr>
            <a:r>
              <a:rPr lang="en-US" sz="5956" dirty="0">
                <a:solidFill>
                  <a:srgbClr val="933243"/>
                </a:solidFill>
                <a:latin typeface="Permanent Marker"/>
              </a:rPr>
              <a:t>$131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2549047"/>
          </a:xfrm>
          <a:custGeom>
            <a:avLst/>
            <a:gdLst/>
            <a:ahLst/>
            <a:cxnLst/>
            <a:rect l="l" t="t" r="r" b="b"/>
            <a:pathLst>
              <a:path w="18288000" h="2549047">
                <a:moveTo>
                  <a:pt x="0" y="0"/>
                </a:moveTo>
                <a:lnTo>
                  <a:pt x="18288000" y="0"/>
                </a:lnTo>
                <a:lnTo>
                  <a:pt x="18288000" y="2549047"/>
                </a:lnTo>
                <a:lnTo>
                  <a:pt x="0" y="2549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174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5011368"/>
            <a:ext cx="18288000" cy="5252929"/>
          </a:xfrm>
          <a:custGeom>
            <a:avLst/>
            <a:gdLst/>
            <a:ahLst/>
            <a:cxnLst/>
            <a:rect l="l" t="t" r="r" b="b"/>
            <a:pathLst>
              <a:path w="18288000" h="5252929">
                <a:moveTo>
                  <a:pt x="0" y="0"/>
                </a:moveTo>
                <a:lnTo>
                  <a:pt x="18288000" y="0"/>
                </a:lnTo>
                <a:lnTo>
                  <a:pt x="18288000" y="5252929"/>
                </a:lnTo>
                <a:lnTo>
                  <a:pt x="0" y="52529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1352" b="-1679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7872755" y="-129979"/>
            <a:ext cx="12212748" cy="10546959"/>
            <a:chOff x="0" y="0"/>
            <a:chExt cx="3216526" cy="277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16526" cy="2777800"/>
            </a:xfrm>
            <a:custGeom>
              <a:avLst/>
              <a:gdLst/>
              <a:ahLst/>
              <a:cxnLst/>
              <a:rect l="l" t="t" r="r" b="b"/>
              <a:pathLst>
                <a:path w="3216526" h="2777800">
                  <a:moveTo>
                    <a:pt x="0" y="0"/>
                  </a:moveTo>
                  <a:lnTo>
                    <a:pt x="3216526" y="0"/>
                  </a:lnTo>
                  <a:lnTo>
                    <a:pt x="3216526" y="2777800"/>
                  </a:lnTo>
                  <a:lnTo>
                    <a:pt x="0" y="2777800"/>
                  </a:lnTo>
                  <a:close/>
                </a:path>
              </a:pathLst>
            </a:custGeom>
            <a:solidFill>
              <a:srgbClr val="1A2A1F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3216526" cy="2825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5608008" y="8422353"/>
            <a:ext cx="2815795" cy="1759872"/>
          </a:xfrm>
          <a:custGeom>
            <a:avLst/>
            <a:gdLst/>
            <a:ahLst/>
            <a:cxnLst/>
            <a:rect l="l" t="t" r="r" b="b"/>
            <a:pathLst>
              <a:path w="2815795" h="1759872">
                <a:moveTo>
                  <a:pt x="0" y="0"/>
                </a:moveTo>
                <a:lnTo>
                  <a:pt x="2815795" y="0"/>
                </a:lnTo>
                <a:lnTo>
                  <a:pt x="2815795" y="1759872"/>
                </a:lnTo>
                <a:lnTo>
                  <a:pt x="0" y="1759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9811428" y="2985318"/>
            <a:ext cx="434984" cy="380611"/>
            <a:chOff x="0" y="0"/>
            <a:chExt cx="812800" cy="711200"/>
          </a:xfrm>
        </p:grpSpPr>
        <p:sp>
          <p:nvSpPr>
            <p:cNvPr id="9" name="Freeform 9"/>
            <p:cNvSpPr/>
            <p:nvPr/>
          </p:nvSpPr>
          <p:spPr>
            <a:xfrm>
              <a:off x="-33680" y="-8369"/>
              <a:ext cx="854946" cy="719569"/>
            </a:xfrm>
            <a:custGeom>
              <a:avLst/>
              <a:gdLst/>
              <a:ahLst/>
              <a:cxnLst/>
              <a:rect l="l" t="t" r="r" b="b"/>
              <a:pathLst>
                <a:path w="854946" h="719569">
                  <a:moveTo>
                    <a:pt x="65903" y="121927"/>
                  </a:moveTo>
                  <a:cubicBezTo>
                    <a:pt x="0" y="230500"/>
                    <a:pt x="46429" y="336178"/>
                    <a:pt x="104776" y="392266"/>
                  </a:cubicBezTo>
                  <a:lnTo>
                    <a:pt x="445927" y="719569"/>
                  </a:lnTo>
                  <a:lnTo>
                    <a:pt x="779877" y="393436"/>
                  </a:lnTo>
                  <a:cubicBezTo>
                    <a:pt x="834145" y="333099"/>
                    <a:pt x="854946" y="269099"/>
                    <a:pt x="843393" y="197834"/>
                  </a:cubicBezTo>
                  <a:cubicBezTo>
                    <a:pt x="827435" y="99251"/>
                    <a:pt x="746197" y="22767"/>
                    <a:pt x="645842" y="11845"/>
                  </a:cubicBezTo>
                  <a:cubicBezTo>
                    <a:pt x="584292" y="5218"/>
                    <a:pt x="524835" y="22636"/>
                    <a:pt x="478430" y="61198"/>
                  </a:cubicBezTo>
                  <a:cubicBezTo>
                    <a:pt x="465940" y="71573"/>
                    <a:pt x="454776" y="83173"/>
                    <a:pt x="445047" y="95780"/>
                  </a:cubicBezTo>
                  <a:cubicBezTo>
                    <a:pt x="433503" y="81425"/>
                    <a:pt x="419967" y="68294"/>
                    <a:pt x="404657" y="56657"/>
                  </a:cubicBezTo>
                  <a:cubicBezTo>
                    <a:pt x="351294" y="16102"/>
                    <a:pt x="283367" y="0"/>
                    <a:pt x="218120" y="12523"/>
                  </a:cubicBezTo>
                  <a:cubicBezTo>
                    <a:pt x="156323" y="24461"/>
                    <a:pt x="100853" y="64323"/>
                    <a:pt x="65903" y="121927"/>
                  </a:cubicBezTo>
                  <a:close/>
                </a:path>
              </a:pathLst>
            </a:custGeom>
            <a:solidFill>
              <a:srgbClr val="C0E8F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175"/>
              <a:ext cx="6604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3408336"/>
            <a:ext cx="5993769" cy="2193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94"/>
              </a:lnSpc>
            </a:pPr>
            <a:r>
              <a:rPr lang="en-US" sz="12781" dirty="0">
                <a:solidFill>
                  <a:srgbClr val="933243"/>
                </a:solidFill>
                <a:latin typeface="Roboto Slab Bold"/>
              </a:rPr>
              <a:t>Believe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68280" y="3478177"/>
            <a:ext cx="1455920" cy="750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56"/>
              </a:lnSpc>
            </a:pPr>
            <a:r>
              <a:rPr lang="en-US" sz="5182" dirty="0">
                <a:solidFill>
                  <a:srgbClr val="1A2A1F"/>
                </a:solidFill>
                <a:latin typeface="Roboto Slab"/>
              </a:rPr>
              <a:t>We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534725" y="2842565"/>
            <a:ext cx="6539476" cy="589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Roboto"/>
              </a:rPr>
              <a:t>Families belong </a:t>
            </a:r>
            <a:r>
              <a:rPr lang="en-US" sz="3399">
                <a:solidFill>
                  <a:srgbClr val="FFFFFF"/>
                </a:solidFill>
                <a:latin typeface="Roboto Bold"/>
              </a:rPr>
              <a:t>together.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534725" y="3626017"/>
            <a:ext cx="6724575" cy="1189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Roboto"/>
              </a:rPr>
              <a:t>Poverty </a:t>
            </a:r>
            <a:r>
              <a:rPr lang="en-US" sz="3399">
                <a:solidFill>
                  <a:srgbClr val="FFFFFF"/>
                </a:solidFill>
                <a:latin typeface="Roboto Bold"/>
              </a:rPr>
              <a:t>should not </a:t>
            </a:r>
            <a:r>
              <a:rPr lang="en-US" sz="3399">
                <a:solidFill>
                  <a:srgbClr val="FFFFFF"/>
                </a:solidFill>
                <a:latin typeface="Roboto"/>
              </a:rPr>
              <a:t>be a reason to separate families.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534725" y="5148905"/>
            <a:ext cx="6724575" cy="1189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Roboto"/>
              </a:rPr>
              <a:t>All children and families have </a:t>
            </a:r>
            <a:r>
              <a:rPr lang="en-US" sz="3399">
                <a:solidFill>
                  <a:srgbClr val="FFFFFF"/>
                </a:solidFill>
                <a:latin typeface="Roboto Bold"/>
              </a:rPr>
              <a:t>strengths.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811428" y="3787942"/>
            <a:ext cx="434984" cy="380611"/>
            <a:chOff x="0" y="0"/>
            <a:chExt cx="812800" cy="711200"/>
          </a:xfrm>
        </p:grpSpPr>
        <p:sp>
          <p:nvSpPr>
            <p:cNvPr id="17" name="Freeform 17"/>
            <p:cNvSpPr/>
            <p:nvPr/>
          </p:nvSpPr>
          <p:spPr>
            <a:xfrm>
              <a:off x="-33680" y="-8369"/>
              <a:ext cx="854946" cy="719569"/>
            </a:xfrm>
            <a:custGeom>
              <a:avLst/>
              <a:gdLst/>
              <a:ahLst/>
              <a:cxnLst/>
              <a:rect l="l" t="t" r="r" b="b"/>
              <a:pathLst>
                <a:path w="854946" h="719569">
                  <a:moveTo>
                    <a:pt x="65903" y="121927"/>
                  </a:moveTo>
                  <a:cubicBezTo>
                    <a:pt x="0" y="230500"/>
                    <a:pt x="46429" y="336178"/>
                    <a:pt x="104776" y="392266"/>
                  </a:cubicBezTo>
                  <a:lnTo>
                    <a:pt x="445927" y="719569"/>
                  </a:lnTo>
                  <a:lnTo>
                    <a:pt x="779877" y="393436"/>
                  </a:lnTo>
                  <a:cubicBezTo>
                    <a:pt x="834145" y="333099"/>
                    <a:pt x="854946" y="269099"/>
                    <a:pt x="843393" y="197834"/>
                  </a:cubicBezTo>
                  <a:cubicBezTo>
                    <a:pt x="827435" y="99251"/>
                    <a:pt x="746197" y="22767"/>
                    <a:pt x="645842" y="11845"/>
                  </a:cubicBezTo>
                  <a:cubicBezTo>
                    <a:pt x="584292" y="5218"/>
                    <a:pt x="524835" y="22636"/>
                    <a:pt x="478430" y="61198"/>
                  </a:cubicBezTo>
                  <a:cubicBezTo>
                    <a:pt x="465940" y="71573"/>
                    <a:pt x="454776" y="83173"/>
                    <a:pt x="445047" y="95780"/>
                  </a:cubicBezTo>
                  <a:cubicBezTo>
                    <a:pt x="433503" y="81425"/>
                    <a:pt x="419967" y="68294"/>
                    <a:pt x="404657" y="56657"/>
                  </a:cubicBezTo>
                  <a:cubicBezTo>
                    <a:pt x="351294" y="16102"/>
                    <a:pt x="283367" y="0"/>
                    <a:pt x="218120" y="12523"/>
                  </a:cubicBezTo>
                  <a:cubicBezTo>
                    <a:pt x="156323" y="24461"/>
                    <a:pt x="100853" y="64323"/>
                    <a:pt x="65903" y="121927"/>
                  </a:cubicBezTo>
                  <a:close/>
                </a:path>
              </a:pathLst>
            </a:custGeom>
            <a:solidFill>
              <a:srgbClr val="C0E8F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3175"/>
              <a:ext cx="6604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11428" y="5282255"/>
            <a:ext cx="434984" cy="380611"/>
            <a:chOff x="0" y="0"/>
            <a:chExt cx="812800" cy="711200"/>
          </a:xfrm>
        </p:grpSpPr>
        <p:sp>
          <p:nvSpPr>
            <p:cNvPr id="20" name="Freeform 20"/>
            <p:cNvSpPr/>
            <p:nvPr/>
          </p:nvSpPr>
          <p:spPr>
            <a:xfrm>
              <a:off x="-33680" y="-8369"/>
              <a:ext cx="854946" cy="719569"/>
            </a:xfrm>
            <a:custGeom>
              <a:avLst/>
              <a:gdLst/>
              <a:ahLst/>
              <a:cxnLst/>
              <a:rect l="l" t="t" r="r" b="b"/>
              <a:pathLst>
                <a:path w="854946" h="719569">
                  <a:moveTo>
                    <a:pt x="65903" y="121927"/>
                  </a:moveTo>
                  <a:cubicBezTo>
                    <a:pt x="0" y="230500"/>
                    <a:pt x="46429" y="336178"/>
                    <a:pt x="104776" y="392266"/>
                  </a:cubicBezTo>
                  <a:lnTo>
                    <a:pt x="445927" y="719569"/>
                  </a:lnTo>
                  <a:lnTo>
                    <a:pt x="779877" y="393436"/>
                  </a:lnTo>
                  <a:cubicBezTo>
                    <a:pt x="834145" y="333099"/>
                    <a:pt x="854946" y="269099"/>
                    <a:pt x="843393" y="197834"/>
                  </a:cubicBezTo>
                  <a:cubicBezTo>
                    <a:pt x="827435" y="99251"/>
                    <a:pt x="746197" y="22767"/>
                    <a:pt x="645842" y="11845"/>
                  </a:cubicBezTo>
                  <a:cubicBezTo>
                    <a:pt x="584292" y="5218"/>
                    <a:pt x="524835" y="22636"/>
                    <a:pt x="478430" y="61198"/>
                  </a:cubicBezTo>
                  <a:cubicBezTo>
                    <a:pt x="465940" y="71573"/>
                    <a:pt x="454776" y="83173"/>
                    <a:pt x="445047" y="95780"/>
                  </a:cubicBezTo>
                  <a:cubicBezTo>
                    <a:pt x="433503" y="81425"/>
                    <a:pt x="419967" y="68294"/>
                    <a:pt x="404657" y="56657"/>
                  </a:cubicBezTo>
                  <a:cubicBezTo>
                    <a:pt x="351294" y="16102"/>
                    <a:pt x="283367" y="0"/>
                    <a:pt x="218120" y="12523"/>
                  </a:cubicBezTo>
                  <a:cubicBezTo>
                    <a:pt x="156323" y="24461"/>
                    <a:pt x="100853" y="64323"/>
                    <a:pt x="65903" y="121927"/>
                  </a:cubicBezTo>
                  <a:close/>
                </a:path>
              </a:pathLst>
            </a:custGeom>
            <a:solidFill>
              <a:srgbClr val="C0E8F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200" y="3175"/>
              <a:ext cx="6604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2549047"/>
          </a:xfrm>
          <a:custGeom>
            <a:avLst/>
            <a:gdLst/>
            <a:ahLst/>
            <a:cxnLst/>
            <a:rect l="l" t="t" r="r" b="b"/>
            <a:pathLst>
              <a:path w="18288000" h="2549047">
                <a:moveTo>
                  <a:pt x="0" y="0"/>
                </a:moveTo>
                <a:lnTo>
                  <a:pt x="18288000" y="0"/>
                </a:lnTo>
                <a:lnTo>
                  <a:pt x="18288000" y="2549047"/>
                </a:lnTo>
                <a:lnTo>
                  <a:pt x="0" y="2549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174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5011368"/>
            <a:ext cx="18288000" cy="5252929"/>
          </a:xfrm>
          <a:custGeom>
            <a:avLst/>
            <a:gdLst/>
            <a:ahLst/>
            <a:cxnLst/>
            <a:rect l="l" t="t" r="r" b="b"/>
            <a:pathLst>
              <a:path w="18288000" h="5252929">
                <a:moveTo>
                  <a:pt x="0" y="0"/>
                </a:moveTo>
                <a:lnTo>
                  <a:pt x="18288000" y="0"/>
                </a:lnTo>
                <a:lnTo>
                  <a:pt x="18288000" y="5252929"/>
                </a:lnTo>
                <a:lnTo>
                  <a:pt x="0" y="52529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1352" b="-1679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074369" y="1028700"/>
            <a:ext cx="20349234" cy="8229600"/>
            <a:chOff x="0" y="0"/>
            <a:chExt cx="5359469" cy="21674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59469" cy="2167467"/>
            </a:xfrm>
            <a:custGeom>
              <a:avLst/>
              <a:gdLst/>
              <a:ahLst/>
              <a:cxnLst/>
              <a:rect l="l" t="t" r="r" b="b"/>
              <a:pathLst>
                <a:path w="5359469" h="2167467">
                  <a:moveTo>
                    <a:pt x="19403" y="0"/>
                  </a:moveTo>
                  <a:lnTo>
                    <a:pt x="5340066" y="0"/>
                  </a:lnTo>
                  <a:cubicBezTo>
                    <a:pt x="5350782" y="0"/>
                    <a:pt x="5359469" y="8687"/>
                    <a:pt x="5359469" y="19403"/>
                  </a:cubicBezTo>
                  <a:lnTo>
                    <a:pt x="5359469" y="2148064"/>
                  </a:lnTo>
                  <a:cubicBezTo>
                    <a:pt x="5359469" y="2158780"/>
                    <a:pt x="5350782" y="2167467"/>
                    <a:pt x="5340066" y="2167467"/>
                  </a:cubicBezTo>
                  <a:lnTo>
                    <a:pt x="19403" y="2167467"/>
                  </a:lnTo>
                  <a:cubicBezTo>
                    <a:pt x="8687" y="2167467"/>
                    <a:pt x="0" y="2158780"/>
                    <a:pt x="0" y="2148064"/>
                  </a:cubicBezTo>
                  <a:lnTo>
                    <a:pt x="0" y="19403"/>
                  </a:lnTo>
                  <a:cubicBezTo>
                    <a:pt x="0" y="8687"/>
                    <a:pt x="8687" y="0"/>
                    <a:pt x="19403" y="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5359469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5524737" y="8565908"/>
            <a:ext cx="2963288" cy="1384784"/>
          </a:xfrm>
          <a:custGeom>
            <a:avLst/>
            <a:gdLst/>
            <a:ahLst/>
            <a:cxnLst/>
            <a:rect l="l" t="t" r="r" b="b"/>
            <a:pathLst>
              <a:path w="2963288" h="1384784">
                <a:moveTo>
                  <a:pt x="0" y="0"/>
                </a:moveTo>
                <a:lnTo>
                  <a:pt x="2963288" y="0"/>
                </a:lnTo>
                <a:lnTo>
                  <a:pt x="2963288" y="1384784"/>
                </a:lnTo>
                <a:lnTo>
                  <a:pt x="0" y="1384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2744640" y="2387122"/>
            <a:ext cx="12798720" cy="6399360"/>
          </a:xfrm>
          <a:custGeom>
            <a:avLst/>
            <a:gdLst/>
            <a:ahLst/>
            <a:cxnLst/>
            <a:rect l="l" t="t" r="r" b="b"/>
            <a:pathLst>
              <a:path w="12798720" h="6399360">
                <a:moveTo>
                  <a:pt x="0" y="0"/>
                </a:moveTo>
                <a:lnTo>
                  <a:pt x="12798720" y="0"/>
                </a:lnTo>
                <a:lnTo>
                  <a:pt x="12798720" y="6399360"/>
                </a:lnTo>
                <a:lnTo>
                  <a:pt x="0" y="63993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0544" t="-4582" r="-16426" b="-2194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630232">
            <a:off x="5555696" y="3107359"/>
            <a:ext cx="1871013" cy="334444"/>
          </a:xfrm>
          <a:custGeom>
            <a:avLst/>
            <a:gdLst/>
            <a:ahLst/>
            <a:cxnLst/>
            <a:rect l="l" t="t" r="r" b="b"/>
            <a:pathLst>
              <a:path w="1871013" h="334444">
                <a:moveTo>
                  <a:pt x="0" y="0"/>
                </a:moveTo>
                <a:lnTo>
                  <a:pt x="1871012" y="0"/>
                </a:lnTo>
                <a:lnTo>
                  <a:pt x="1871012" y="334444"/>
                </a:lnTo>
                <a:lnTo>
                  <a:pt x="0" y="3344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99041" y="1608612"/>
            <a:ext cx="17288984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1A2A1F"/>
                </a:solidFill>
                <a:latin typeface="Roboto Slab Bold"/>
              </a:rPr>
              <a:t>Our Approach</a:t>
            </a:r>
          </a:p>
        </p:txBody>
      </p:sp>
      <p:sp>
        <p:nvSpPr>
          <p:cNvPr id="11" name="Freeform 11"/>
          <p:cNvSpPr/>
          <p:nvPr/>
        </p:nvSpPr>
        <p:spPr>
          <a:xfrm rot="-10168700">
            <a:off x="10439783" y="3057088"/>
            <a:ext cx="1323440" cy="334444"/>
          </a:xfrm>
          <a:custGeom>
            <a:avLst/>
            <a:gdLst/>
            <a:ahLst/>
            <a:cxnLst/>
            <a:rect l="l" t="t" r="r" b="b"/>
            <a:pathLst>
              <a:path w="1323440" h="334444">
                <a:moveTo>
                  <a:pt x="0" y="0"/>
                </a:moveTo>
                <a:lnTo>
                  <a:pt x="1323439" y="0"/>
                </a:lnTo>
                <a:lnTo>
                  <a:pt x="1323439" y="334443"/>
                </a:lnTo>
                <a:lnTo>
                  <a:pt x="0" y="3344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4137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1615284">
            <a:off x="5878970" y="4405515"/>
            <a:ext cx="1871013" cy="334444"/>
          </a:xfrm>
          <a:custGeom>
            <a:avLst/>
            <a:gdLst/>
            <a:ahLst/>
            <a:cxnLst/>
            <a:rect l="l" t="t" r="r" b="b"/>
            <a:pathLst>
              <a:path w="1871013" h="334444">
                <a:moveTo>
                  <a:pt x="0" y="0"/>
                </a:moveTo>
                <a:lnTo>
                  <a:pt x="1871013" y="0"/>
                </a:lnTo>
                <a:lnTo>
                  <a:pt x="1871013" y="334444"/>
                </a:lnTo>
                <a:lnTo>
                  <a:pt x="0" y="3344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9129798">
            <a:off x="10202946" y="4396790"/>
            <a:ext cx="1726265" cy="334444"/>
          </a:xfrm>
          <a:custGeom>
            <a:avLst/>
            <a:gdLst/>
            <a:ahLst/>
            <a:cxnLst/>
            <a:rect l="l" t="t" r="r" b="b"/>
            <a:pathLst>
              <a:path w="1726265" h="334444">
                <a:moveTo>
                  <a:pt x="0" y="0"/>
                </a:moveTo>
                <a:lnTo>
                  <a:pt x="1726265" y="0"/>
                </a:lnTo>
                <a:lnTo>
                  <a:pt x="1726265" y="334443"/>
                </a:lnTo>
                <a:lnTo>
                  <a:pt x="0" y="3344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83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-5400000">
            <a:off x="8447175" y="3971926"/>
            <a:ext cx="1059206" cy="334444"/>
          </a:xfrm>
          <a:custGeom>
            <a:avLst/>
            <a:gdLst/>
            <a:ahLst/>
            <a:cxnLst/>
            <a:rect l="l" t="t" r="r" b="b"/>
            <a:pathLst>
              <a:path w="1059206" h="334444">
                <a:moveTo>
                  <a:pt x="0" y="0"/>
                </a:moveTo>
                <a:lnTo>
                  <a:pt x="1059206" y="0"/>
                </a:lnTo>
                <a:lnTo>
                  <a:pt x="1059206" y="334444"/>
                </a:lnTo>
                <a:lnTo>
                  <a:pt x="0" y="3344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766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-1630598">
            <a:off x="5877738" y="5727278"/>
            <a:ext cx="1871013" cy="334444"/>
          </a:xfrm>
          <a:custGeom>
            <a:avLst/>
            <a:gdLst/>
            <a:ahLst/>
            <a:cxnLst/>
            <a:rect l="l" t="t" r="r" b="b"/>
            <a:pathLst>
              <a:path w="1871013" h="334444">
                <a:moveTo>
                  <a:pt x="0" y="0"/>
                </a:moveTo>
                <a:lnTo>
                  <a:pt x="1871013" y="0"/>
                </a:lnTo>
                <a:lnTo>
                  <a:pt x="1871013" y="334443"/>
                </a:lnTo>
                <a:lnTo>
                  <a:pt x="0" y="3344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9142597">
            <a:off x="4763150" y="6303317"/>
            <a:ext cx="1871013" cy="334444"/>
          </a:xfrm>
          <a:custGeom>
            <a:avLst/>
            <a:gdLst/>
            <a:ahLst/>
            <a:cxnLst/>
            <a:rect l="l" t="t" r="r" b="b"/>
            <a:pathLst>
              <a:path w="1871013" h="334444">
                <a:moveTo>
                  <a:pt x="0" y="0"/>
                </a:moveTo>
                <a:lnTo>
                  <a:pt x="1871013" y="0"/>
                </a:lnTo>
                <a:lnTo>
                  <a:pt x="1871013" y="334444"/>
                </a:lnTo>
                <a:lnTo>
                  <a:pt x="0" y="3344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-3341960">
            <a:off x="7465939" y="5951316"/>
            <a:ext cx="1059206" cy="334444"/>
          </a:xfrm>
          <a:custGeom>
            <a:avLst/>
            <a:gdLst/>
            <a:ahLst/>
            <a:cxnLst/>
            <a:rect l="l" t="t" r="r" b="b"/>
            <a:pathLst>
              <a:path w="1059206" h="334444">
                <a:moveTo>
                  <a:pt x="0" y="0"/>
                </a:moveTo>
                <a:lnTo>
                  <a:pt x="1059206" y="0"/>
                </a:lnTo>
                <a:lnTo>
                  <a:pt x="1059206" y="334444"/>
                </a:lnTo>
                <a:lnTo>
                  <a:pt x="0" y="3344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766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7459788">
            <a:off x="7232810" y="6293792"/>
            <a:ext cx="1059206" cy="334444"/>
          </a:xfrm>
          <a:custGeom>
            <a:avLst/>
            <a:gdLst/>
            <a:ahLst/>
            <a:cxnLst/>
            <a:rect l="l" t="t" r="r" b="b"/>
            <a:pathLst>
              <a:path w="1059206" h="334444">
                <a:moveTo>
                  <a:pt x="0" y="0"/>
                </a:moveTo>
                <a:lnTo>
                  <a:pt x="1059206" y="0"/>
                </a:lnTo>
                <a:lnTo>
                  <a:pt x="1059206" y="334444"/>
                </a:lnTo>
                <a:lnTo>
                  <a:pt x="0" y="3344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766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 rot="-7936282">
            <a:off x="9335002" y="5951316"/>
            <a:ext cx="1059206" cy="334444"/>
          </a:xfrm>
          <a:custGeom>
            <a:avLst/>
            <a:gdLst/>
            <a:ahLst/>
            <a:cxnLst/>
            <a:rect l="l" t="t" r="r" b="b"/>
            <a:pathLst>
              <a:path w="1059206" h="334444">
                <a:moveTo>
                  <a:pt x="0" y="0"/>
                </a:moveTo>
                <a:lnTo>
                  <a:pt x="1059205" y="0"/>
                </a:lnTo>
                <a:lnTo>
                  <a:pt x="1059205" y="334444"/>
                </a:lnTo>
                <a:lnTo>
                  <a:pt x="0" y="3344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766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rot="2840781">
            <a:off x="9674101" y="6312842"/>
            <a:ext cx="1059206" cy="334444"/>
          </a:xfrm>
          <a:custGeom>
            <a:avLst/>
            <a:gdLst/>
            <a:ahLst/>
            <a:cxnLst/>
            <a:rect l="l" t="t" r="r" b="b"/>
            <a:pathLst>
              <a:path w="1059206" h="334444">
                <a:moveTo>
                  <a:pt x="0" y="0"/>
                </a:moveTo>
                <a:lnTo>
                  <a:pt x="1059206" y="0"/>
                </a:lnTo>
                <a:lnTo>
                  <a:pt x="1059206" y="334444"/>
                </a:lnTo>
                <a:lnTo>
                  <a:pt x="0" y="3344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766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 rot="-9302038">
            <a:off x="10338543" y="5596991"/>
            <a:ext cx="1871013" cy="334444"/>
          </a:xfrm>
          <a:custGeom>
            <a:avLst/>
            <a:gdLst/>
            <a:ahLst/>
            <a:cxnLst/>
            <a:rect l="l" t="t" r="r" b="b"/>
            <a:pathLst>
              <a:path w="1871013" h="334444">
                <a:moveTo>
                  <a:pt x="0" y="0"/>
                </a:moveTo>
                <a:lnTo>
                  <a:pt x="1871013" y="0"/>
                </a:lnTo>
                <a:lnTo>
                  <a:pt x="1871013" y="334443"/>
                </a:lnTo>
                <a:lnTo>
                  <a:pt x="0" y="3344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 rot="1520810">
            <a:off x="11726061" y="6244988"/>
            <a:ext cx="1871013" cy="334444"/>
          </a:xfrm>
          <a:custGeom>
            <a:avLst/>
            <a:gdLst/>
            <a:ahLst/>
            <a:cxnLst/>
            <a:rect l="l" t="t" r="r" b="b"/>
            <a:pathLst>
              <a:path w="1871013" h="334444">
                <a:moveTo>
                  <a:pt x="0" y="0"/>
                </a:moveTo>
                <a:lnTo>
                  <a:pt x="1871012" y="0"/>
                </a:lnTo>
                <a:lnTo>
                  <a:pt x="1871012" y="334443"/>
                </a:lnTo>
                <a:lnTo>
                  <a:pt x="0" y="3344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 rot="-9210713">
            <a:off x="5614558" y="4095258"/>
            <a:ext cx="1189835" cy="334444"/>
          </a:xfrm>
          <a:custGeom>
            <a:avLst/>
            <a:gdLst/>
            <a:ahLst/>
            <a:cxnLst/>
            <a:rect l="l" t="t" r="r" b="b"/>
            <a:pathLst>
              <a:path w="1189835" h="334444">
                <a:moveTo>
                  <a:pt x="0" y="0"/>
                </a:moveTo>
                <a:lnTo>
                  <a:pt x="1189836" y="0"/>
                </a:lnTo>
                <a:lnTo>
                  <a:pt x="1189836" y="334443"/>
                </a:lnTo>
                <a:lnTo>
                  <a:pt x="0" y="3344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5724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2549047"/>
          </a:xfrm>
          <a:custGeom>
            <a:avLst/>
            <a:gdLst/>
            <a:ahLst/>
            <a:cxnLst/>
            <a:rect l="l" t="t" r="r" b="b"/>
            <a:pathLst>
              <a:path w="18288000" h="2549047">
                <a:moveTo>
                  <a:pt x="0" y="0"/>
                </a:moveTo>
                <a:lnTo>
                  <a:pt x="18288000" y="0"/>
                </a:lnTo>
                <a:lnTo>
                  <a:pt x="18288000" y="2549047"/>
                </a:lnTo>
                <a:lnTo>
                  <a:pt x="0" y="2549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174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5011368"/>
            <a:ext cx="18288000" cy="5252929"/>
          </a:xfrm>
          <a:custGeom>
            <a:avLst/>
            <a:gdLst/>
            <a:ahLst/>
            <a:cxnLst/>
            <a:rect l="l" t="t" r="r" b="b"/>
            <a:pathLst>
              <a:path w="18288000" h="5252929">
                <a:moveTo>
                  <a:pt x="0" y="0"/>
                </a:moveTo>
                <a:lnTo>
                  <a:pt x="18288000" y="0"/>
                </a:lnTo>
                <a:lnTo>
                  <a:pt x="18288000" y="5252929"/>
                </a:lnTo>
                <a:lnTo>
                  <a:pt x="0" y="52529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1352" b="-1679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074369" y="1028700"/>
            <a:ext cx="20349234" cy="8229600"/>
            <a:chOff x="0" y="0"/>
            <a:chExt cx="5359469" cy="21674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59469" cy="2167467"/>
            </a:xfrm>
            <a:custGeom>
              <a:avLst/>
              <a:gdLst/>
              <a:ahLst/>
              <a:cxnLst/>
              <a:rect l="l" t="t" r="r" b="b"/>
              <a:pathLst>
                <a:path w="5359469" h="2167467">
                  <a:moveTo>
                    <a:pt x="19403" y="0"/>
                  </a:moveTo>
                  <a:lnTo>
                    <a:pt x="5340066" y="0"/>
                  </a:lnTo>
                  <a:cubicBezTo>
                    <a:pt x="5350782" y="0"/>
                    <a:pt x="5359469" y="8687"/>
                    <a:pt x="5359469" y="19403"/>
                  </a:cubicBezTo>
                  <a:lnTo>
                    <a:pt x="5359469" y="2148064"/>
                  </a:lnTo>
                  <a:cubicBezTo>
                    <a:pt x="5359469" y="2158780"/>
                    <a:pt x="5350782" y="2167467"/>
                    <a:pt x="5340066" y="2167467"/>
                  </a:cubicBezTo>
                  <a:lnTo>
                    <a:pt x="19403" y="2167467"/>
                  </a:lnTo>
                  <a:cubicBezTo>
                    <a:pt x="8687" y="2167467"/>
                    <a:pt x="0" y="2158780"/>
                    <a:pt x="0" y="2148064"/>
                  </a:cubicBezTo>
                  <a:lnTo>
                    <a:pt x="0" y="19403"/>
                  </a:lnTo>
                  <a:cubicBezTo>
                    <a:pt x="0" y="8687"/>
                    <a:pt x="8687" y="0"/>
                    <a:pt x="19403" y="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5359469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5524737" y="8565908"/>
            <a:ext cx="2963288" cy="1384784"/>
          </a:xfrm>
          <a:custGeom>
            <a:avLst/>
            <a:gdLst/>
            <a:ahLst/>
            <a:cxnLst/>
            <a:rect l="l" t="t" r="r" b="b"/>
            <a:pathLst>
              <a:path w="2963288" h="1384784">
                <a:moveTo>
                  <a:pt x="0" y="0"/>
                </a:moveTo>
                <a:lnTo>
                  <a:pt x="2963288" y="0"/>
                </a:lnTo>
                <a:lnTo>
                  <a:pt x="2963288" y="1384784"/>
                </a:lnTo>
                <a:lnTo>
                  <a:pt x="0" y="1384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028700" y="2549047"/>
            <a:ext cx="8511971" cy="1547631"/>
          </a:xfrm>
          <a:custGeom>
            <a:avLst/>
            <a:gdLst/>
            <a:ahLst/>
            <a:cxnLst/>
            <a:rect l="l" t="t" r="r" b="b"/>
            <a:pathLst>
              <a:path w="8511971" h="1547631">
                <a:moveTo>
                  <a:pt x="0" y="0"/>
                </a:moveTo>
                <a:lnTo>
                  <a:pt x="8511971" y="0"/>
                </a:lnTo>
                <a:lnTo>
                  <a:pt x="8511971" y="1547631"/>
                </a:lnTo>
                <a:lnTo>
                  <a:pt x="0" y="15476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356091" y="4096678"/>
            <a:ext cx="8511971" cy="1547631"/>
          </a:xfrm>
          <a:custGeom>
            <a:avLst/>
            <a:gdLst/>
            <a:ahLst/>
            <a:cxnLst/>
            <a:rect l="l" t="t" r="r" b="b"/>
            <a:pathLst>
              <a:path w="8511971" h="1547631">
                <a:moveTo>
                  <a:pt x="0" y="0"/>
                </a:moveTo>
                <a:lnTo>
                  <a:pt x="8511971" y="0"/>
                </a:lnTo>
                <a:lnTo>
                  <a:pt x="8511971" y="1547631"/>
                </a:lnTo>
                <a:lnTo>
                  <a:pt x="0" y="15476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284685" y="5644309"/>
            <a:ext cx="8511971" cy="1547631"/>
          </a:xfrm>
          <a:custGeom>
            <a:avLst/>
            <a:gdLst/>
            <a:ahLst/>
            <a:cxnLst/>
            <a:rect l="l" t="t" r="r" b="b"/>
            <a:pathLst>
              <a:path w="8511971" h="1547631">
                <a:moveTo>
                  <a:pt x="0" y="0"/>
                </a:moveTo>
                <a:lnTo>
                  <a:pt x="8511971" y="0"/>
                </a:lnTo>
                <a:lnTo>
                  <a:pt x="8511971" y="1547631"/>
                </a:lnTo>
                <a:lnTo>
                  <a:pt x="0" y="15476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7612077" y="7187359"/>
            <a:ext cx="8511971" cy="1547631"/>
          </a:xfrm>
          <a:custGeom>
            <a:avLst/>
            <a:gdLst/>
            <a:ahLst/>
            <a:cxnLst/>
            <a:rect l="l" t="t" r="r" b="b"/>
            <a:pathLst>
              <a:path w="8511971" h="1547631">
                <a:moveTo>
                  <a:pt x="0" y="0"/>
                </a:moveTo>
                <a:lnTo>
                  <a:pt x="8511970" y="0"/>
                </a:lnTo>
                <a:lnTo>
                  <a:pt x="8511970" y="1547631"/>
                </a:lnTo>
                <a:lnTo>
                  <a:pt x="0" y="154763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5475704">
            <a:off x="8928146" y="2487043"/>
            <a:ext cx="1225049" cy="1895627"/>
          </a:xfrm>
          <a:custGeom>
            <a:avLst/>
            <a:gdLst/>
            <a:ahLst/>
            <a:cxnLst/>
            <a:rect l="l" t="t" r="r" b="b"/>
            <a:pathLst>
              <a:path w="1225049" h="1895627">
                <a:moveTo>
                  <a:pt x="0" y="0"/>
                </a:moveTo>
                <a:lnTo>
                  <a:pt x="1225049" y="0"/>
                </a:lnTo>
                <a:lnTo>
                  <a:pt x="1225049" y="1895627"/>
                </a:lnTo>
                <a:lnTo>
                  <a:pt x="0" y="189562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199041" y="1608612"/>
            <a:ext cx="17288984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1A2A1F"/>
                </a:solidFill>
                <a:latin typeface="Roboto Slab Bold"/>
              </a:rPr>
              <a:t>What Does That Mean?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45137" y="3018445"/>
            <a:ext cx="6679097" cy="532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Roboto"/>
              </a:rPr>
              <a:t>Co-design solutions with communities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852489" y="4298489"/>
            <a:ext cx="7519176" cy="1067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FFFFFF"/>
                </a:solidFill>
                <a:latin typeface="Roboto"/>
              </a:rPr>
              <a:t>Align policies, statutes and resourcing from community-identified solutions</a:t>
            </a:r>
          </a:p>
        </p:txBody>
      </p:sp>
      <p:sp>
        <p:nvSpPr>
          <p:cNvPr id="16" name="Freeform 16"/>
          <p:cNvSpPr/>
          <p:nvPr/>
        </p:nvSpPr>
        <p:spPr>
          <a:xfrm rot="-5475704">
            <a:off x="13177680" y="5577724"/>
            <a:ext cx="1225049" cy="1895627"/>
          </a:xfrm>
          <a:custGeom>
            <a:avLst/>
            <a:gdLst/>
            <a:ahLst/>
            <a:cxnLst/>
            <a:rect l="l" t="t" r="r" b="b"/>
            <a:pathLst>
              <a:path w="1225049" h="1895627">
                <a:moveTo>
                  <a:pt x="0" y="0"/>
                </a:moveTo>
                <a:lnTo>
                  <a:pt x="1225049" y="0"/>
                </a:lnTo>
                <a:lnTo>
                  <a:pt x="1225049" y="1895627"/>
                </a:lnTo>
                <a:lnTo>
                  <a:pt x="0" y="189562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5652834" y="6113707"/>
            <a:ext cx="7775674" cy="540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000000"/>
                </a:solidFill>
                <a:latin typeface="Roboto"/>
              </a:rPr>
              <a:t>Engage supports to help overloaded families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771395" y="7391965"/>
            <a:ext cx="6193334" cy="540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000000"/>
                </a:solidFill>
                <a:latin typeface="Roboto"/>
              </a:rPr>
              <a:t>Remove barriers to access services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010985" y="7951650"/>
            <a:ext cx="7714153" cy="571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lang="en-US" sz="1940" dirty="0">
                <a:solidFill>
                  <a:srgbClr val="000000"/>
                </a:solidFill>
                <a:latin typeface="Roboto"/>
              </a:rPr>
              <a:t>Ex: transportation, hours of access, separation from children to participate, child care, location, cultural insensitivity</a:t>
            </a:r>
          </a:p>
        </p:txBody>
      </p:sp>
      <p:sp>
        <p:nvSpPr>
          <p:cNvPr id="20" name="Freeform 20"/>
          <p:cNvSpPr/>
          <p:nvPr/>
        </p:nvSpPr>
        <p:spPr>
          <a:xfrm rot="-5475704">
            <a:off x="11255537" y="4034674"/>
            <a:ext cx="1225049" cy="1895627"/>
          </a:xfrm>
          <a:custGeom>
            <a:avLst/>
            <a:gdLst/>
            <a:ahLst/>
            <a:cxnLst/>
            <a:rect l="l" t="t" r="r" b="b"/>
            <a:pathLst>
              <a:path w="1225049" h="1895627">
                <a:moveTo>
                  <a:pt x="0" y="0"/>
                </a:moveTo>
                <a:lnTo>
                  <a:pt x="1225049" y="0"/>
                </a:lnTo>
                <a:lnTo>
                  <a:pt x="1225049" y="1895627"/>
                </a:lnTo>
                <a:lnTo>
                  <a:pt x="0" y="189562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24737" y="8565908"/>
            <a:ext cx="2963288" cy="1384784"/>
          </a:xfrm>
          <a:custGeom>
            <a:avLst/>
            <a:gdLst/>
            <a:ahLst/>
            <a:cxnLst/>
            <a:rect l="l" t="t" r="r" b="b"/>
            <a:pathLst>
              <a:path w="2963288" h="1384784">
                <a:moveTo>
                  <a:pt x="0" y="0"/>
                </a:moveTo>
                <a:lnTo>
                  <a:pt x="2963288" y="0"/>
                </a:lnTo>
                <a:lnTo>
                  <a:pt x="2963288" y="1384784"/>
                </a:lnTo>
                <a:lnTo>
                  <a:pt x="0" y="13847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2549047"/>
          </a:xfrm>
          <a:custGeom>
            <a:avLst/>
            <a:gdLst/>
            <a:ahLst/>
            <a:cxnLst/>
            <a:rect l="l" t="t" r="r" b="b"/>
            <a:pathLst>
              <a:path w="18288000" h="2549047">
                <a:moveTo>
                  <a:pt x="0" y="0"/>
                </a:moveTo>
                <a:lnTo>
                  <a:pt x="18288000" y="0"/>
                </a:lnTo>
                <a:lnTo>
                  <a:pt x="18288000" y="2549047"/>
                </a:lnTo>
                <a:lnTo>
                  <a:pt x="0" y="25490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1744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252596" y="1186295"/>
            <a:ext cx="8312763" cy="8072005"/>
            <a:chOff x="0" y="0"/>
            <a:chExt cx="2189370" cy="21259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89369" cy="2125960"/>
            </a:xfrm>
            <a:custGeom>
              <a:avLst/>
              <a:gdLst/>
              <a:ahLst/>
              <a:cxnLst/>
              <a:rect l="l" t="t" r="r" b="b"/>
              <a:pathLst>
                <a:path w="2189369" h="2125960">
                  <a:moveTo>
                    <a:pt x="47498" y="0"/>
                  </a:moveTo>
                  <a:lnTo>
                    <a:pt x="2141872" y="0"/>
                  </a:lnTo>
                  <a:cubicBezTo>
                    <a:pt x="2154469" y="0"/>
                    <a:pt x="2166550" y="5004"/>
                    <a:pt x="2175458" y="13912"/>
                  </a:cubicBezTo>
                  <a:cubicBezTo>
                    <a:pt x="2184365" y="22819"/>
                    <a:pt x="2189369" y="34901"/>
                    <a:pt x="2189369" y="47498"/>
                  </a:cubicBezTo>
                  <a:lnTo>
                    <a:pt x="2189369" y="2078462"/>
                  </a:lnTo>
                  <a:cubicBezTo>
                    <a:pt x="2189369" y="2104695"/>
                    <a:pt x="2168104" y="2125960"/>
                    <a:pt x="2141872" y="2125960"/>
                  </a:cubicBezTo>
                  <a:lnTo>
                    <a:pt x="47498" y="2125960"/>
                  </a:lnTo>
                  <a:cubicBezTo>
                    <a:pt x="21265" y="2125960"/>
                    <a:pt x="0" y="2104695"/>
                    <a:pt x="0" y="2078462"/>
                  </a:cubicBezTo>
                  <a:lnTo>
                    <a:pt x="0" y="47498"/>
                  </a:lnTo>
                  <a:cubicBezTo>
                    <a:pt x="0" y="21265"/>
                    <a:pt x="21265" y="0"/>
                    <a:pt x="47498" y="0"/>
                  </a:cubicBez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189370" cy="21735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618254" y="-129979"/>
            <a:ext cx="10467248" cy="10546959"/>
            <a:chOff x="0" y="0"/>
            <a:chExt cx="2756806" cy="2777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56806" cy="2777800"/>
            </a:xfrm>
            <a:custGeom>
              <a:avLst/>
              <a:gdLst/>
              <a:ahLst/>
              <a:cxnLst/>
              <a:rect l="l" t="t" r="r" b="b"/>
              <a:pathLst>
                <a:path w="2756806" h="2777800">
                  <a:moveTo>
                    <a:pt x="0" y="0"/>
                  </a:moveTo>
                  <a:lnTo>
                    <a:pt x="2756806" y="0"/>
                  </a:lnTo>
                  <a:lnTo>
                    <a:pt x="2756806" y="2777800"/>
                  </a:lnTo>
                  <a:lnTo>
                    <a:pt x="0" y="2777800"/>
                  </a:lnTo>
                  <a:close/>
                </a:path>
              </a:pathLst>
            </a:custGeom>
            <a:solidFill>
              <a:srgbClr val="1A2A1F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756806" cy="2825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608008" y="8422353"/>
            <a:ext cx="2815795" cy="1759872"/>
          </a:xfrm>
          <a:custGeom>
            <a:avLst/>
            <a:gdLst/>
            <a:ahLst/>
            <a:cxnLst/>
            <a:rect l="l" t="t" r="r" b="b"/>
            <a:pathLst>
              <a:path w="2815795" h="1759872">
                <a:moveTo>
                  <a:pt x="0" y="0"/>
                </a:moveTo>
                <a:lnTo>
                  <a:pt x="2815795" y="0"/>
                </a:lnTo>
                <a:lnTo>
                  <a:pt x="2815795" y="1759872"/>
                </a:lnTo>
                <a:lnTo>
                  <a:pt x="0" y="1759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4585083" y="2466294"/>
            <a:ext cx="4109246" cy="2054623"/>
            <a:chOff x="0" y="0"/>
            <a:chExt cx="812800" cy="406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324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2466294"/>
            <a:ext cx="4109246" cy="2054623"/>
            <a:chOff x="0" y="0"/>
            <a:chExt cx="812800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609600" y="406400"/>
                  </a:lnTo>
                  <a:lnTo>
                    <a:pt x="812800" y="2032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1A2A1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6985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85083" y="4834985"/>
            <a:ext cx="4109246" cy="2054623"/>
            <a:chOff x="0" y="0"/>
            <a:chExt cx="812800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0" y="0"/>
                  </a:moveTo>
                  <a:lnTo>
                    <a:pt x="609600" y="0"/>
                  </a:lnTo>
                  <a:lnTo>
                    <a:pt x="812800" y="203200"/>
                  </a:lnTo>
                  <a:lnTo>
                    <a:pt x="609600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E8F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77800" y="-47625"/>
              <a:ext cx="5588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8700" y="4821365"/>
            <a:ext cx="4109246" cy="2054623"/>
            <a:chOff x="0" y="0"/>
            <a:chExt cx="812800" cy="4064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609600" y="406400"/>
                  </a:lnTo>
                  <a:lnTo>
                    <a:pt x="812800" y="2032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ABB4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6985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631225" y="4084813"/>
            <a:ext cx="6628075" cy="2804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6" lvl="1" indent="-345438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Roboto"/>
              </a:rPr>
              <a:t>St. Louis</a:t>
            </a:r>
          </a:p>
          <a:p>
            <a:pPr marL="690876" lvl="1" indent="-345438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Roboto"/>
              </a:rPr>
              <a:t>Kansas City </a:t>
            </a:r>
          </a:p>
          <a:p>
            <a:pPr marL="690876" lvl="1" indent="-345438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Roboto"/>
              </a:rPr>
              <a:t>Northeast (Kirksville)</a:t>
            </a:r>
          </a:p>
          <a:p>
            <a:pPr marL="690876" lvl="1" indent="-345438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Roboto"/>
              </a:rPr>
              <a:t>Southeast (Sikeston) </a:t>
            </a:r>
          </a:p>
          <a:p>
            <a:pPr marL="690876" lvl="1" indent="-345438" algn="l">
              <a:lnSpc>
                <a:spcPts val="4479"/>
              </a:lnSpc>
              <a:buFont typeface="Arial"/>
              <a:buChar char="•"/>
            </a:pPr>
            <a:r>
              <a:rPr lang="en-US" sz="3199">
                <a:solidFill>
                  <a:srgbClr val="FFFFFF"/>
                </a:solidFill>
                <a:latin typeface="Roboto"/>
              </a:rPr>
              <a:t>Southwest (Springfield/Joplin)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034504" y="3164331"/>
            <a:ext cx="6224796" cy="660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7"/>
              </a:lnSpc>
            </a:pPr>
            <a:r>
              <a:rPr lang="en-US" sz="4599">
                <a:solidFill>
                  <a:srgbClr val="FFFFFF"/>
                </a:solidFill>
                <a:latin typeface="Roboto Slab"/>
              </a:rPr>
              <a:t>Our Communities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50237" y="3013593"/>
            <a:ext cx="3193872" cy="92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4"/>
              </a:lnSpc>
            </a:pPr>
            <a:r>
              <a:rPr lang="en-US" sz="3062">
                <a:solidFill>
                  <a:srgbClr val="FFFFFF"/>
                </a:solidFill>
                <a:latin typeface="Roboto Bold"/>
              </a:rPr>
              <a:t>Statewide Champions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464649" y="3010639"/>
            <a:ext cx="2747377" cy="92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4"/>
              </a:lnSpc>
            </a:pPr>
            <a:r>
              <a:rPr lang="en-US" sz="3062">
                <a:solidFill>
                  <a:srgbClr val="FFFFFF"/>
                </a:solidFill>
                <a:latin typeface="Roboto Bold"/>
              </a:rPr>
              <a:t>Parent Ambassadors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266018" y="5417544"/>
            <a:ext cx="2747377" cy="92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4"/>
              </a:lnSpc>
            </a:pPr>
            <a:r>
              <a:rPr lang="en-US" sz="3062">
                <a:solidFill>
                  <a:srgbClr val="000000"/>
                </a:solidFill>
                <a:latin typeface="Roboto Bold"/>
              </a:rPr>
              <a:t>Youth </a:t>
            </a:r>
          </a:p>
          <a:p>
            <a:pPr algn="ctr">
              <a:lnSpc>
                <a:spcPts val="3644"/>
              </a:lnSpc>
            </a:pPr>
            <a:r>
              <a:rPr lang="en-US" sz="3062">
                <a:solidFill>
                  <a:srgbClr val="000000"/>
                </a:solidFill>
                <a:latin typeface="Roboto Bold"/>
              </a:rPr>
              <a:t>Congress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73485" y="5380624"/>
            <a:ext cx="2747377" cy="926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4"/>
              </a:lnSpc>
            </a:pPr>
            <a:r>
              <a:rPr lang="en-US" sz="3062">
                <a:solidFill>
                  <a:srgbClr val="000000"/>
                </a:solidFill>
                <a:latin typeface="Roboto Bold"/>
              </a:rPr>
              <a:t>Legal Representation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028700" y="7203677"/>
            <a:ext cx="4109246" cy="2054623"/>
            <a:chOff x="0" y="0"/>
            <a:chExt cx="812800" cy="4064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406400"/>
            </a:xfrm>
            <a:custGeom>
              <a:avLst/>
              <a:gdLst/>
              <a:ahLst/>
              <a:cxnLst/>
              <a:rect l="l" t="t" r="r" b="b"/>
              <a:pathLst>
                <a:path w="812800" h="406400">
                  <a:moveTo>
                    <a:pt x="609600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609600" y="406400"/>
                  </a:lnTo>
                  <a:lnTo>
                    <a:pt x="812800" y="2032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B8D3D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698500" cy="454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373485" y="7539406"/>
            <a:ext cx="2747377" cy="1383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4"/>
              </a:lnSpc>
            </a:pPr>
            <a:r>
              <a:rPr lang="en-US" sz="3062" dirty="0">
                <a:solidFill>
                  <a:srgbClr val="000000"/>
                </a:solidFill>
                <a:latin typeface="Roboto Bold"/>
              </a:rPr>
              <a:t>State Policy, Practice and Funding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28700" y="1557959"/>
            <a:ext cx="6224796" cy="660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7"/>
              </a:lnSpc>
            </a:pPr>
            <a:r>
              <a:rPr lang="en-US" sz="4599">
                <a:solidFill>
                  <a:srgbClr val="1A2A1F"/>
                </a:solidFill>
                <a:latin typeface="Roboto Slab Bold"/>
              </a:rPr>
              <a:t>Our Journey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2549047"/>
          </a:xfrm>
          <a:custGeom>
            <a:avLst/>
            <a:gdLst/>
            <a:ahLst/>
            <a:cxnLst/>
            <a:rect l="l" t="t" r="r" b="b"/>
            <a:pathLst>
              <a:path w="18288000" h="2549047">
                <a:moveTo>
                  <a:pt x="0" y="0"/>
                </a:moveTo>
                <a:lnTo>
                  <a:pt x="18288000" y="0"/>
                </a:lnTo>
                <a:lnTo>
                  <a:pt x="18288000" y="2549047"/>
                </a:lnTo>
                <a:lnTo>
                  <a:pt x="0" y="2549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174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5011368"/>
            <a:ext cx="18288000" cy="5252929"/>
          </a:xfrm>
          <a:custGeom>
            <a:avLst/>
            <a:gdLst/>
            <a:ahLst/>
            <a:cxnLst/>
            <a:rect l="l" t="t" r="r" b="b"/>
            <a:pathLst>
              <a:path w="18288000" h="5252929">
                <a:moveTo>
                  <a:pt x="0" y="0"/>
                </a:moveTo>
                <a:lnTo>
                  <a:pt x="18288000" y="0"/>
                </a:lnTo>
                <a:lnTo>
                  <a:pt x="18288000" y="5252929"/>
                </a:lnTo>
                <a:lnTo>
                  <a:pt x="0" y="52529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1352" b="-1679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074369" y="2773221"/>
            <a:ext cx="20349234" cy="4864612"/>
            <a:chOff x="0" y="0"/>
            <a:chExt cx="5359469" cy="12812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59469" cy="1281215"/>
            </a:xfrm>
            <a:custGeom>
              <a:avLst/>
              <a:gdLst/>
              <a:ahLst/>
              <a:cxnLst/>
              <a:rect l="l" t="t" r="r" b="b"/>
              <a:pathLst>
                <a:path w="5359469" h="1281215">
                  <a:moveTo>
                    <a:pt x="19403" y="0"/>
                  </a:moveTo>
                  <a:lnTo>
                    <a:pt x="5340066" y="0"/>
                  </a:lnTo>
                  <a:cubicBezTo>
                    <a:pt x="5350782" y="0"/>
                    <a:pt x="5359469" y="8687"/>
                    <a:pt x="5359469" y="19403"/>
                  </a:cubicBezTo>
                  <a:lnTo>
                    <a:pt x="5359469" y="1261812"/>
                  </a:lnTo>
                  <a:cubicBezTo>
                    <a:pt x="5359469" y="1272528"/>
                    <a:pt x="5350782" y="1281215"/>
                    <a:pt x="5340066" y="1281215"/>
                  </a:cubicBezTo>
                  <a:lnTo>
                    <a:pt x="19403" y="1281215"/>
                  </a:lnTo>
                  <a:cubicBezTo>
                    <a:pt x="8687" y="1281215"/>
                    <a:pt x="0" y="1272528"/>
                    <a:pt x="0" y="1261812"/>
                  </a:cubicBezTo>
                  <a:lnTo>
                    <a:pt x="0" y="19403"/>
                  </a:lnTo>
                  <a:cubicBezTo>
                    <a:pt x="0" y="8687"/>
                    <a:pt x="8687" y="0"/>
                    <a:pt x="19403" y="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5359469" cy="1328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5524737" y="8565908"/>
            <a:ext cx="2963288" cy="1384784"/>
          </a:xfrm>
          <a:custGeom>
            <a:avLst/>
            <a:gdLst/>
            <a:ahLst/>
            <a:cxnLst/>
            <a:rect l="l" t="t" r="r" b="b"/>
            <a:pathLst>
              <a:path w="2963288" h="1384784">
                <a:moveTo>
                  <a:pt x="0" y="0"/>
                </a:moveTo>
                <a:lnTo>
                  <a:pt x="2963288" y="0"/>
                </a:lnTo>
                <a:lnTo>
                  <a:pt x="2963288" y="1384784"/>
                </a:lnTo>
                <a:lnTo>
                  <a:pt x="0" y="1384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264694" y="3364025"/>
            <a:ext cx="764620" cy="681467"/>
          </a:xfrm>
          <a:custGeom>
            <a:avLst/>
            <a:gdLst/>
            <a:ahLst/>
            <a:cxnLst/>
            <a:rect l="l" t="t" r="r" b="b"/>
            <a:pathLst>
              <a:path w="764620" h="681467">
                <a:moveTo>
                  <a:pt x="0" y="0"/>
                </a:moveTo>
                <a:lnTo>
                  <a:pt x="764620" y="0"/>
                </a:lnTo>
                <a:lnTo>
                  <a:pt x="764620" y="681467"/>
                </a:lnTo>
                <a:lnTo>
                  <a:pt x="0" y="6814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199041" y="3335450"/>
            <a:ext cx="17288984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1A2A1F"/>
                </a:solidFill>
                <a:latin typeface="Roboto Slab Bold"/>
              </a:rPr>
              <a:t>Lessons Learned Through Listening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9041" y="4209210"/>
            <a:ext cx="15280619" cy="2656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>
                <a:solidFill>
                  <a:srgbClr val="1A2A1F"/>
                </a:solidFill>
                <a:latin typeface="Roboto"/>
              </a:rPr>
              <a:t>Parents and youth seek </a:t>
            </a:r>
            <a:r>
              <a:rPr lang="en-US" sz="3033">
                <a:solidFill>
                  <a:srgbClr val="1A2A1F"/>
                </a:solidFill>
                <a:latin typeface="Roboto Bold"/>
              </a:rPr>
              <a:t>relationships and connections </a:t>
            </a:r>
            <a:r>
              <a:rPr lang="en-US" sz="3033">
                <a:solidFill>
                  <a:srgbClr val="1A2A1F"/>
                </a:solidFill>
                <a:latin typeface="Roboto"/>
              </a:rPr>
              <a:t>as well as supports, resources and services. 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>
                <a:solidFill>
                  <a:srgbClr val="1A2A1F"/>
                </a:solidFill>
                <a:latin typeface="Roboto"/>
              </a:rPr>
              <a:t>Communities would benefit from </a:t>
            </a:r>
            <a:r>
              <a:rPr lang="en-US" sz="3033">
                <a:solidFill>
                  <a:srgbClr val="1A2A1F"/>
                </a:solidFill>
                <a:latin typeface="Roboto Bold"/>
              </a:rPr>
              <a:t>mandated supporters</a:t>
            </a:r>
            <a:r>
              <a:rPr lang="en-US" sz="3033">
                <a:solidFill>
                  <a:srgbClr val="1A2A1F"/>
                </a:solidFill>
                <a:latin typeface="Roboto"/>
              </a:rPr>
              <a:t>, not just mandated reporters. 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>
                <a:solidFill>
                  <a:srgbClr val="1A2A1F"/>
                </a:solidFill>
                <a:latin typeface="Roboto"/>
              </a:rPr>
              <a:t>Availability of services does not equate to </a:t>
            </a:r>
            <a:r>
              <a:rPr lang="en-US" sz="3033">
                <a:solidFill>
                  <a:srgbClr val="1A2A1F"/>
                </a:solidFill>
                <a:latin typeface="Roboto Bold"/>
              </a:rPr>
              <a:t>access of services</a:t>
            </a:r>
            <a:r>
              <a:rPr lang="en-US" sz="3033">
                <a:solidFill>
                  <a:srgbClr val="1A2A1F"/>
                </a:solidFill>
                <a:latin typeface="Roboto"/>
              </a:rPr>
              <a:t>. 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>
                <a:solidFill>
                  <a:srgbClr val="1A2A1F"/>
                </a:solidFill>
                <a:latin typeface="Roboto"/>
              </a:rPr>
              <a:t>Conditions of poverty are </a:t>
            </a:r>
            <a:r>
              <a:rPr lang="en-US" sz="3033">
                <a:solidFill>
                  <a:srgbClr val="1A2A1F"/>
                </a:solidFill>
                <a:latin typeface="Roboto Bold"/>
              </a:rPr>
              <a:t>not neglect</a:t>
            </a:r>
            <a:r>
              <a:rPr lang="en-US" sz="3033">
                <a:solidFill>
                  <a:srgbClr val="1A2A1F"/>
                </a:solidFill>
                <a:latin typeface="Roboto"/>
              </a:rPr>
              <a:t>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2549047"/>
          </a:xfrm>
          <a:custGeom>
            <a:avLst/>
            <a:gdLst/>
            <a:ahLst/>
            <a:cxnLst/>
            <a:rect l="l" t="t" r="r" b="b"/>
            <a:pathLst>
              <a:path w="18288000" h="2549047">
                <a:moveTo>
                  <a:pt x="0" y="0"/>
                </a:moveTo>
                <a:lnTo>
                  <a:pt x="18288000" y="0"/>
                </a:lnTo>
                <a:lnTo>
                  <a:pt x="18288000" y="2549047"/>
                </a:lnTo>
                <a:lnTo>
                  <a:pt x="0" y="2549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174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5011368"/>
            <a:ext cx="18288000" cy="5252929"/>
          </a:xfrm>
          <a:custGeom>
            <a:avLst/>
            <a:gdLst/>
            <a:ahLst/>
            <a:cxnLst/>
            <a:rect l="l" t="t" r="r" b="b"/>
            <a:pathLst>
              <a:path w="18288000" h="5252929">
                <a:moveTo>
                  <a:pt x="0" y="0"/>
                </a:moveTo>
                <a:lnTo>
                  <a:pt x="18288000" y="0"/>
                </a:lnTo>
                <a:lnTo>
                  <a:pt x="18288000" y="5252929"/>
                </a:lnTo>
                <a:lnTo>
                  <a:pt x="0" y="52529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1352" b="-1679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7872755" y="-129979"/>
            <a:ext cx="12212748" cy="10546959"/>
            <a:chOff x="0" y="0"/>
            <a:chExt cx="3216526" cy="277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16526" cy="2777800"/>
            </a:xfrm>
            <a:custGeom>
              <a:avLst/>
              <a:gdLst/>
              <a:ahLst/>
              <a:cxnLst/>
              <a:rect l="l" t="t" r="r" b="b"/>
              <a:pathLst>
                <a:path w="3216526" h="2777800">
                  <a:moveTo>
                    <a:pt x="0" y="0"/>
                  </a:moveTo>
                  <a:lnTo>
                    <a:pt x="3216526" y="0"/>
                  </a:lnTo>
                  <a:lnTo>
                    <a:pt x="3216526" y="2777800"/>
                  </a:lnTo>
                  <a:lnTo>
                    <a:pt x="0" y="2777800"/>
                  </a:lnTo>
                  <a:close/>
                </a:path>
              </a:pathLst>
            </a:custGeom>
            <a:solidFill>
              <a:srgbClr val="B8D3D1"/>
            </a:solidFill>
            <a:ln w="10477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3216526" cy="2825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773239" y="1468173"/>
            <a:ext cx="8716937" cy="7166408"/>
            <a:chOff x="0" y="0"/>
            <a:chExt cx="2295819" cy="188744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95819" cy="1887449"/>
            </a:xfrm>
            <a:custGeom>
              <a:avLst/>
              <a:gdLst/>
              <a:ahLst/>
              <a:cxnLst/>
              <a:rect l="l" t="t" r="r" b="b"/>
              <a:pathLst>
                <a:path w="2295819" h="1887449">
                  <a:moveTo>
                    <a:pt x="45295" y="0"/>
                  </a:moveTo>
                  <a:lnTo>
                    <a:pt x="2250523" y="0"/>
                  </a:lnTo>
                  <a:cubicBezTo>
                    <a:pt x="2275539" y="0"/>
                    <a:pt x="2295819" y="20279"/>
                    <a:pt x="2295819" y="45295"/>
                  </a:cubicBezTo>
                  <a:lnTo>
                    <a:pt x="2295819" y="1842154"/>
                  </a:lnTo>
                  <a:cubicBezTo>
                    <a:pt x="2295819" y="1854167"/>
                    <a:pt x="2291047" y="1865688"/>
                    <a:pt x="2282552" y="1874182"/>
                  </a:cubicBezTo>
                  <a:cubicBezTo>
                    <a:pt x="2274058" y="1882677"/>
                    <a:pt x="2262536" y="1887449"/>
                    <a:pt x="2250523" y="1887449"/>
                  </a:cubicBezTo>
                  <a:lnTo>
                    <a:pt x="45295" y="1887449"/>
                  </a:lnTo>
                  <a:cubicBezTo>
                    <a:pt x="33282" y="1887449"/>
                    <a:pt x="21761" y="1882677"/>
                    <a:pt x="13267" y="1874182"/>
                  </a:cubicBezTo>
                  <a:cubicBezTo>
                    <a:pt x="4772" y="1865688"/>
                    <a:pt x="0" y="1854167"/>
                    <a:pt x="0" y="1842154"/>
                  </a:cubicBezTo>
                  <a:lnTo>
                    <a:pt x="0" y="45295"/>
                  </a:lnTo>
                  <a:cubicBezTo>
                    <a:pt x="0" y="33282"/>
                    <a:pt x="4772" y="21761"/>
                    <a:pt x="13267" y="13267"/>
                  </a:cubicBezTo>
                  <a:cubicBezTo>
                    <a:pt x="21761" y="4772"/>
                    <a:pt x="33282" y="0"/>
                    <a:pt x="45295" y="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295819" cy="19350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9144000" y="1765596"/>
            <a:ext cx="1172289" cy="1172289"/>
          </a:xfrm>
          <a:custGeom>
            <a:avLst/>
            <a:gdLst/>
            <a:ahLst/>
            <a:cxnLst/>
            <a:rect l="l" t="t" r="r" b="b"/>
            <a:pathLst>
              <a:path w="1172289" h="1172289">
                <a:moveTo>
                  <a:pt x="0" y="0"/>
                </a:moveTo>
                <a:lnTo>
                  <a:pt x="1172289" y="0"/>
                </a:lnTo>
                <a:lnTo>
                  <a:pt x="1172289" y="1172289"/>
                </a:lnTo>
                <a:lnTo>
                  <a:pt x="0" y="11722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9144000" y="3382009"/>
            <a:ext cx="1172289" cy="1172289"/>
          </a:xfrm>
          <a:custGeom>
            <a:avLst/>
            <a:gdLst/>
            <a:ahLst/>
            <a:cxnLst/>
            <a:rect l="l" t="t" r="r" b="b"/>
            <a:pathLst>
              <a:path w="1172289" h="1172289">
                <a:moveTo>
                  <a:pt x="0" y="0"/>
                </a:moveTo>
                <a:lnTo>
                  <a:pt x="1172289" y="0"/>
                </a:lnTo>
                <a:lnTo>
                  <a:pt x="1172289" y="1172290"/>
                </a:lnTo>
                <a:lnTo>
                  <a:pt x="0" y="11722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9144000" y="5509109"/>
            <a:ext cx="1172289" cy="1172289"/>
          </a:xfrm>
          <a:custGeom>
            <a:avLst/>
            <a:gdLst/>
            <a:ahLst/>
            <a:cxnLst/>
            <a:rect l="l" t="t" r="r" b="b"/>
            <a:pathLst>
              <a:path w="1172289" h="1172289">
                <a:moveTo>
                  <a:pt x="0" y="0"/>
                </a:moveTo>
                <a:lnTo>
                  <a:pt x="1172289" y="0"/>
                </a:lnTo>
                <a:lnTo>
                  <a:pt x="1172289" y="1172289"/>
                </a:lnTo>
                <a:lnTo>
                  <a:pt x="0" y="11722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9144000" y="7186223"/>
            <a:ext cx="1172289" cy="1172289"/>
          </a:xfrm>
          <a:custGeom>
            <a:avLst/>
            <a:gdLst/>
            <a:ahLst/>
            <a:cxnLst/>
            <a:rect l="l" t="t" r="r" b="b"/>
            <a:pathLst>
              <a:path w="1172289" h="1172289">
                <a:moveTo>
                  <a:pt x="0" y="0"/>
                </a:moveTo>
                <a:lnTo>
                  <a:pt x="1172289" y="0"/>
                </a:lnTo>
                <a:lnTo>
                  <a:pt x="1172289" y="1172289"/>
                </a:lnTo>
                <a:lnTo>
                  <a:pt x="0" y="11722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846153" y="2966200"/>
            <a:ext cx="5517839" cy="263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22"/>
              </a:lnSpc>
            </a:pPr>
            <a:r>
              <a:rPr lang="en-US" sz="15373" dirty="0">
                <a:solidFill>
                  <a:srgbClr val="933243"/>
                </a:solidFill>
                <a:latin typeface="Roboto Slab Bold"/>
              </a:rPr>
              <a:t>Goals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55394" y="3223703"/>
            <a:ext cx="2322034" cy="7509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56"/>
              </a:lnSpc>
            </a:pPr>
            <a:r>
              <a:rPr lang="en-US" sz="5182" dirty="0">
                <a:solidFill>
                  <a:srgbClr val="1A2A1F"/>
                </a:solidFill>
                <a:latin typeface="Roboto Slab"/>
              </a:rPr>
              <a:t>CC-TF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534725" y="1689396"/>
            <a:ext cx="6539476" cy="1189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1A2A1F"/>
                </a:solidFill>
                <a:latin typeface="Roboto Bold"/>
              </a:rPr>
              <a:t>Ask and listen </a:t>
            </a:r>
            <a:r>
              <a:rPr lang="en-US" sz="3399" dirty="0">
                <a:solidFill>
                  <a:srgbClr val="1A2A1F"/>
                </a:solidFill>
                <a:latin typeface="Roboto"/>
              </a:rPr>
              <a:t>to families about what they need.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534725" y="3305809"/>
            <a:ext cx="6724575" cy="1790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1A2A1F"/>
                </a:solidFill>
                <a:latin typeface="Roboto Bold"/>
              </a:rPr>
              <a:t>Eliminate financial barriers</a:t>
            </a:r>
            <a:r>
              <a:rPr lang="en-US" sz="3399" dirty="0">
                <a:solidFill>
                  <a:srgbClr val="1A2A1F"/>
                </a:solidFill>
                <a:latin typeface="Roboto"/>
              </a:rPr>
              <a:t> for families to actively participate in reunification.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534725" y="5432909"/>
            <a:ext cx="6955451" cy="1186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1A2A1F"/>
                </a:solidFill>
                <a:latin typeface="Roboto Bold"/>
              </a:rPr>
              <a:t>Increase access and availability</a:t>
            </a:r>
            <a:r>
              <a:rPr lang="en-US" sz="3399" dirty="0">
                <a:solidFill>
                  <a:srgbClr val="1A2A1F"/>
                </a:solidFill>
                <a:latin typeface="Roboto"/>
              </a:rPr>
              <a:t> of prevention/family support services.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534725" y="7110023"/>
            <a:ext cx="5856488" cy="1189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1A2A1F"/>
                </a:solidFill>
                <a:latin typeface="Roboto Bold"/>
              </a:rPr>
              <a:t>Provide legal representation </a:t>
            </a:r>
            <a:r>
              <a:rPr lang="en-US" sz="3399" dirty="0">
                <a:solidFill>
                  <a:srgbClr val="1A2A1F"/>
                </a:solidFill>
                <a:latin typeface="Roboto"/>
              </a:rPr>
              <a:t>to parents.</a:t>
            </a:r>
          </a:p>
        </p:txBody>
      </p:sp>
      <p:sp>
        <p:nvSpPr>
          <p:cNvPr id="20" name="Freeform 20"/>
          <p:cNvSpPr/>
          <p:nvPr/>
        </p:nvSpPr>
        <p:spPr>
          <a:xfrm>
            <a:off x="15608008" y="8422353"/>
            <a:ext cx="2815795" cy="1759872"/>
          </a:xfrm>
          <a:custGeom>
            <a:avLst/>
            <a:gdLst/>
            <a:ahLst/>
            <a:cxnLst/>
            <a:rect l="l" t="t" r="r" b="b"/>
            <a:pathLst>
              <a:path w="2815795" h="1759872">
                <a:moveTo>
                  <a:pt x="0" y="0"/>
                </a:moveTo>
                <a:lnTo>
                  <a:pt x="2815795" y="0"/>
                </a:lnTo>
                <a:lnTo>
                  <a:pt x="2815795" y="1759872"/>
                </a:lnTo>
                <a:lnTo>
                  <a:pt x="0" y="175987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2549047"/>
          </a:xfrm>
          <a:custGeom>
            <a:avLst/>
            <a:gdLst/>
            <a:ahLst/>
            <a:cxnLst/>
            <a:rect l="l" t="t" r="r" b="b"/>
            <a:pathLst>
              <a:path w="18288000" h="2549047">
                <a:moveTo>
                  <a:pt x="0" y="0"/>
                </a:moveTo>
                <a:lnTo>
                  <a:pt x="18288000" y="0"/>
                </a:lnTo>
                <a:lnTo>
                  <a:pt x="18288000" y="2549047"/>
                </a:lnTo>
                <a:lnTo>
                  <a:pt x="0" y="25490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6174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5011368"/>
            <a:ext cx="18288000" cy="5252929"/>
          </a:xfrm>
          <a:custGeom>
            <a:avLst/>
            <a:gdLst/>
            <a:ahLst/>
            <a:cxnLst/>
            <a:rect l="l" t="t" r="r" b="b"/>
            <a:pathLst>
              <a:path w="18288000" h="5252929">
                <a:moveTo>
                  <a:pt x="0" y="0"/>
                </a:moveTo>
                <a:lnTo>
                  <a:pt x="18288000" y="0"/>
                </a:lnTo>
                <a:lnTo>
                  <a:pt x="18288000" y="5252929"/>
                </a:lnTo>
                <a:lnTo>
                  <a:pt x="0" y="52529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31352" b="-1679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030617" y="2711194"/>
            <a:ext cx="20349234" cy="4864612"/>
            <a:chOff x="0" y="0"/>
            <a:chExt cx="5359469" cy="12812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59469" cy="1281215"/>
            </a:xfrm>
            <a:custGeom>
              <a:avLst/>
              <a:gdLst/>
              <a:ahLst/>
              <a:cxnLst/>
              <a:rect l="l" t="t" r="r" b="b"/>
              <a:pathLst>
                <a:path w="5359469" h="1281215">
                  <a:moveTo>
                    <a:pt x="19403" y="0"/>
                  </a:moveTo>
                  <a:lnTo>
                    <a:pt x="5340066" y="0"/>
                  </a:lnTo>
                  <a:cubicBezTo>
                    <a:pt x="5350782" y="0"/>
                    <a:pt x="5359469" y="8687"/>
                    <a:pt x="5359469" y="19403"/>
                  </a:cubicBezTo>
                  <a:lnTo>
                    <a:pt x="5359469" y="1261812"/>
                  </a:lnTo>
                  <a:cubicBezTo>
                    <a:pt x="5359469" y="1272528"/>
                    <a:pt x="5350782" y="1281215"/>
                    <a:pt x="5340066" y="1281215"/>
                  </a:cubicBezTo>
                  <a:lnTo>
                    <a:pt x="19403" y="1281215"/>
                  </a:lnTo>
                  <a:cubicBezTo>
                    <a:pt x="8687" y="1281215"/>
                    <a:pt x="0" y="1272528"/>
                    <a:pt x="0" y="1261812"/>
                  </a:cubicBezTo>
                  <a:lnTo>
                    <a:pt x="0" y="19403"/>
                  </a:lnTo>
                  <a:cubicBezTo>
                    <a:pt x="0" y="8687"/>
                    <a:pt x="8687" y="0"/>
                    <a:pt x="19403" y="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5359469" cy="13288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5524737" y="8565908"/>
            <a:ext cx="2963288" cy="1384784"/>
          </a:xfrm>
          <a:custGeom>
            <a:avLst/>
            <a:gdLst/>
            <a:ahLst/>
            <a:cxnLst/>
            <a:rect l="l" t="t" r="r" b="b"/>
            <a:pathLst>
              <a:path w="2963288" h="1384784">
                <a:moveTo>
                  <a:pt x="0" y="0"/>
                </a:moveTo>
                <a:lnTo>
                  <a:pt x="2963288" y="0"/>
                </a:lnTo>
                <a:lnTo>
                  <a:pt x="2963288" y="1384784"/>
                </a:lnTo>
                <a:lnTo>
                  <a:pt x="0" y="13847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99041" y="3942510"/>
            <a:ext cx="15280619" cy="3190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>
                <a:solidFill>
                  <a:srgbClr val="1A2A1F"/>
                </a:solidFill>
                <a:latin typeface="Roboto"/>
              </a:rPr>
              <a:t>Utilize Title IV-E funding to support legal representation for parents. 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>
                <a:solidFill>
                  <a:srgbClr val="1A2A1F"/>
                </a:solidFill>
                <a:latin typeface="Roboto"/>
              </a:rPr>
              <a:t>Distribute federal benefits to youth in care. 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>
                <a:solidFill>
                  <a:srgbClr val="1A2A1F"/>
                </a:solidFill>
                <a:latin typeface="Roboto"/>
              </a:rPr>
              <a:t>Waiver of child support collection for children in state custody. 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>
                <a:solidFill>
                  <a:srgbClr val="1A2A1F"/>
                </a:solidFill>
                <a:latin typeface="Roboto"/>
              </a:rPr>
              <a:t>Leveraging housing vouchers for transition youth. 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>
                <a:solidFill>
                  <a:srgbClr val="1A2A1F"/>
                </a:solidFill>
                <a:latin typeface="Roboto"/>
              </a:rPr>
              <a:t>Replicate parent-peer support models. </a:t>
            </a:r>
          </a:p>
          <a:p>
            <a:pPr marL="655006" lvl="1" indent="-327503" algn="l">
              <a:lnSpc>
                <a:spcPts val="4247"/>
              </a:lnSpc>
              <a:buFont typeface="Arial"/>
              <a:buChar char="•"/>
            </a:pPr>
            <a:r>
              <a:rPr lang="en-US" sz="3033">
                <a:solidFill>
                  <a:srgbClr val="1A2A1F"/>
                </a:solidFill>
                <a:latin typeface="Roboto"/>
              </a:rPr>
              <a:t>Establish Family Connection Centers. </a:t>
            </a:r>
          </a:p>
        </p:txBody>
      </p:sp>
      <p:sp>
        <p:nvSpPr>
          <p:cNvPr id="9" name="Freeform 9"/>
          <p:cNvSpPr/>
          <p:nvPr/>
        </p:nvSpPr>
        <p:spPr>
          <a:xfrm>
            <a:off x="7650178" y="2871577"/>
            <a:ext cx="913594" cy="975683"/>
          </a:xfrm>
          <a:custGeom>
            <a:avLst/>
            <a:gdLst/>
            <a:ahLst/>
            <a:cxnLst/>
            <a:rect l="l" t="t" r="r" b="b"/>
            <a:pathLst>
              <a:path w="913594" h="975683">
                <a:moveTo>
                  <a:pt x="0" y="0"/>
                </a:moveTo>
                <a:lnTo>
                  <a:pt x="913595" y="0"/>
                </a:lnTo>
                <a:lnTo>
                  <a:pt x="913595" y="975683"/>
                </a:lnTo>
                <a:lnTo>
                  <a:pt x="0" y="9756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99041" y="3068750"/>
            <a:ext cx="17288984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>
                <a:solidFill>
                  <a:srgbClr val="1A2A1F"/>
                </a:solidFill>
                <a:latin typeface="Roboto Slab Bold"/>
              </a:rPr>
              <a:t>Progress Toward Goals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2549047"/>
          </a:xfrm>
          <a:custGeom>
            <a:avLst/>
            <a:gdLst/>
            <a:ahLst/>
            <a:cxnLst/>
            <a:rect l="l" t="t" r="r" b="b"/>
            <a:pathLst>
              <a:path w="18288000" h="2549047">
                <a:moveTo>
                  <a:pt x="0" y="0"/>
                </a:moveTo>
                <a:lnTo>
                  <a:pt x="18288000" y="0"/>
                </a:lnTo>
                <a:lnTo>
                  <a:pt x="18288000" y="2549047"/>
                </a:lnTo>
                <a:lnTo>
                  <a:pt x="0" y="25490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6174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524737" y="8565908"/>
            <a:ext cx="2963288" cy="1384784"/>
          </a:xfrm>
          <a:custGeom>
            <a:avLst/>
            <a:gdLst/>
            <a:ahLst/>
            <a:cxnLst/>
            <a:rect l="l" t="t" r="r" b="b"/>
            <a:pathLst>
              <a:path w="2963288" h="1384784">
                <a:moveTo>
                  <a:pt x="0" y="0"/>
                </a:moveTo>
                <a:lnTo>
                  <a:pt x="2963288" y="0"/>
                </a:lnTo>
                <a:lnTo>
                  <a:pt x="2963288" y="1384784"/>
                </a:lnTo>
                <a:lnTo>
                  <a:pt x="0" y="13847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6057900" y="1274523"/>
            <a:ext cx="6172200" cy="778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39"/>
              </a:lnSpc>
            </a:pPr>
            <a:r>
              <a:rPr lang="en-US" sz="4599" dirty="0">
                <a:solidFill>
                  <a:srgbClr val="1A2A1F"/>
                </a:solidFill>
                <a:latin typeface="Roboto Slab Bold"/>
              </a:rPr>
              <a:t>CC-TF St. Louis Video</a:t>
            </a:r>
          </a:p>
        </p:txBody>
      </p:sp>
      <p:pic>
        <p:nvPicPr>
          <p:cNvPr id="4" name="Connected Communities - Thriving Families July 2023">
            <a:hlinkClick r:id="" action="ppaction://media"/>
            <a:extLst>
              <a:ext uri="{FF2B5EF4-FFF2-40B4-BE49-F238E27FC236}">
                <a16:creationId xmlns:a16="http://schemas.microsoft.com/office/drawing/2014/main" id="{F321F0B9-0E21-B1D0-48D4-CB49DD3107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909286" y="2324100"/>
            <a:ext cx="12469428" cy="701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5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2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445</Words>
  <Application>Microsoft Office PowerPoint</Application>
  <PresentationFormat>Custom</PresentationFormat>
  <Paragraphs>69</Paragraphs>
  <Slides>12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Permanent Marker</vt:lpstr>
      <vt:lpstr>Roboto Slab</vt:lpstr>
      <vt:lpstr>Roboto Slab Bold</vt:lpstr>
      <vt:lpstr>Roboto</vt:lpstr>
      <vt:lpstr>Roboto Bold</vt:lpstr>
      <vt:lpstr>Roboto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Connected Communities - Thriving Families</dc:title>
  <cp:lastModifiedBy>Charlotte Renner</cp:lastModifiedBy>
  <cp:revision>5</cp:revision>
  <dcterms:created xsi:type="dcterms:W3CDTF">2006-08-16T00:00:00Z</dcterms:created>
  <dcterms:modified xsi:type="dcterms:W3CDTF">2024-05-20T15:01:11Z</dcterms:modified>
  <dc:identifier>DAGEBIULR58</dc:identifier>
</cp:coreProperties>
</file>